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900" r:id="rId2"/>
    <p:sldId id="952" r:id="rId3"/>
    <p:sldId id="953" r:id="rId4"/>
    <p:sldId id="954" r:id="rId5"/>
    <p:sldId id="955" r:id="rId6"/>
    <p:sldId id="956" r:id="rId7"/>
    <p:sldId id="957" r:id="rId8"/>
    <p:sldId id="958" r:id="rId9"/>
    <p:sldId id="960" r:id="rId1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>
      <p:ext uri="{19B8F6BF-5375-455C-9EA6-DF929625EA0E}">
        <p15:presenceInfo xmlns:p15="http://schemas.microsoft.com/office/powerpoint/2012/main" userId="" providerId="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6600"/>
    <a:srgbClr val="FFCC99"/>
    <a:srgbClr val="0F4D92"/>
    <a:srgbClr val="C5D1E0"/>
    <a:srgbClr val="F3F3F3"/>
    <a:srgbClr val="FF1D19"/>
    <a:srgbClr val="FF0000"/>
    <a:srgbClr val="8080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570"/>
    <p:restoredTop sz="79787"/>
  </p:normalViewPr>
  <p:slideViewPr>
    <p:cSldViewPr snapToGrid="0">
      <p:cViewPr>
        <p:scale>
          <a:sx n="90" d="100"/>
          <a:sy n="90" d="100"/>
        </p:scale>
        <p:origin x="54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3600" y="-2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commentAuthors" Target="commentAuthors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ECDB4D-226C-9D46-A750-8D347F7B5976}" type="doc">
      <dgm:prSet loTypeId="urn:microsoft.com/office/officeart/2005/8/layout/hierarchy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BCDC0AC-BDFA-3040-8379-E1BCAF5F3C25}">
      <dgm:prSet phldrT="[Text]"/>
      <dgm:spPr/>
      <dgm:t>
        <a:bodyPr/>
        <a:lstStyle/>
        <a:p>
          <a:r>
            <a:rPr lang="en-US" dirty="0" err="1" smtClean="0"/>
            <a:t>WebIDE</a:t>
          </a:r>
          <a:endParaRPr lang="en-US" dirty="0"/>
        </a:p>
      </dgm:t>
    </dgm:pt>
    <dgm:pt modelId="{A10770F7-6F3A-3E43-8DD9-57F488C30228}" type="parTrans" cxnId="{B78FE2B7-D38D-274E-BBED-D29E95C1B699}">
      <dgm:prSet/>
      <dgm:spPr/>
      <dgm:t>
        <a:bodyPr/>
        <a:lstStyle/>
        <a:p>
          <a:endParaRPr lang="en-US"/>
        </a:p>
      </dgm:t>
    </dgm:pt>
    <dgm:pt modelId="{E89FF2C0-734B-0F49-AC73-9BAE93345B7C}" type="sibTrans" cxnId="{B78FE2B7-D38D-274E-BBED-D29E95C1B699}">
      <dgm:prSet/>
      <dgm:spPr/>
      <dgm:t>
        <a:bodyPr/>
        <a:lstStyle/>
        <a:p>
          <a:endParaRPr lang="en-US"/>
        </a:p>
      </dgm:t>
    </dgm:pt>
    <dgm:pt modelId="{8B317820-ECC8-2A4C-98A2-83B2EF9F7D29}">
      <dgm:prSet phldrT="[Text]"/>
      <dgm:spPr/>
      <dgm:t>
        <a:bodyPr/>
        <a:lstStyle/>
        <a:p>
          <a:r>
            <a:rPr lang="en-US" dirty="0" smtClean="0"/>
            <a:t>FAST</a:t>
          </a:r>
          <a:endParaRPr lang="en-US" dirty="0"/>
        </a:p>
      </dgm:t>
    </dgm:pt>
    <dgm:pt modelId="{1A2F7142-1F10-E24D-B382-D0CD73CA5B9B}" type="parTrans" cxnId="{45125D21-1559-6D42-92E9-A2B5BF32FE64}">
      <dgm:prSet/>
      <dgm:spPr/>
      <dgm:t>
        <a:bodyPr/>
        <a:lstStyle/>
        <a:p>
          <a:endParaRPr lang="en-US"/>
        </a:p>
      </dgm:t>
    </dgm:pt>
    <dgm:pt modelId="{D0AD4EFF-250C-1241-8CA6-8B7FFB9A36AC}" type="sibTrans" cxnId="{45125D21-1559-6D42-92E9-A2B5BF32FE64}">
      <dgm:prSet/>
      <dgm:spPr/>
      <dgm:t>
        <a:bodyPr/>
        <a:lstStyle/>
        <a:p>
          <a:endParaRPr lang="en-US"/>
        </a:p>
      </dgm:t>
    </dgm:pt>
    <dgm:pt modelId="{4A16BB3B-708B-8A4D-AEC4-C37876ECA30F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Real</a:t>
          </a:r>
          <a:r>
            <a:rPr lang="en-US" baseline="0" dirty="0" smtClean="0"/>
            <a:t> Switch</a:t>
          </a:r>
          <a:endParaRPr lang="en-US" dirty="0"/>
        </a:p>
      </dgm:t>
    </dgm:pt>
    <dgm:pt modelId="{A15D7F93-718B-2449-9878-AC32A244012A}" type="parTrans" cxnId="{11F08D38-4D20-5946-95F6-CA7EF02D7096}">
      <dgm:prSet/>
      <dgm:spPr/>
      <dgm:t>
        <a:bodyPr/>
        <a:lstStyle/>
        <a:p>
          <a:endParaRPr lang="en-US"/>
        </a:p>
      </dgm:t>
    </dgm:pt>
    <dgm:pt modelId="{7B660774-314B-9540-B2FB-EBAEFC4BFE5A}" type="sibTrans" cxnId="{11F08D38-4D20-5946-95F6-CA7EF02D7096}">
      <dgm:prSet/>
      <dgm:spPr/>
      <dgm:t>
        <a:bodyPr/>
        <a:lstStyle/>
        <a:p>
          <a:endParaRPr lang="en-US"/>
        </a:p>
      </dgm:t>
    </dgm:pt>
    <dgm:pt modelId="{672B5FBA-D6E4-584D-8A15-C918E3166852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Real</a:t>
          </a:r>
          <a:r>
            <a:rPr lang="en-US" baseline="0" dirty="0" smtClean="0"/>
            <a:t> Switch</a:t>
          </a:r>
          <a:endParaRPr lang="en-US" dirty="0"/>
        </a:p>
      </dgm:t>
    </dgm:pt>
    <dgm:pt modelId="{5F603E17-0AEC-B942-BB6C-679E909221C9}" type="parTrans" cxnId="{0258F777-EE87-9B46-B08F-32F495510DBA}">
      <dgm:prSet/>
      <dgm:spPr/>
      <dgm:t>
        <a:bodyPr/>
        <a:lstStyle/>
        <a:p>
          <a:endParaRPr lang="en-US"/>
        </a:p>
      </dgm:t>
    </dgm:pt>
    <dgm:pt modelId="{8A4EC249-6EFD-674B-AC32-73899A2765C1}" type="sibTrans" cxnId="{0258F777-EE87-9B46-B08F-32F495510DBA}">
      <dgm:prSet/>
      <dgm:spPr/>
      <dgm:t>
        <a:bodyPr/>
        <a:lstStyle/>
        <a:p>
          <a:endParaRPr lang="en-US"/>
        </a:p>
      </dgm:t>
    </dgm:pt>
    <dgm:pt modelId="{FB2FBE45-0627-394E-A025-E89840E83223}">
      <dgm:prSet phldrT="[Text]"/>
      <dgm:spPr/>
      <dgm:t>
        <a:bodyPr/>
        <a:lstStyle/>
        <a:p>
          <a:r>
            <a:rPr lang="en-US" dirty="0" smtClean="0"/>
            <a:t>Maple</a:t>
          </a:r>
          <a:endParaRPr lang="en-US" dirty="0"/>
        </a:p>
      </dgm:t>
    </dgm:pt>
    <dgm:pt modelId="{770F759D-7040-CE4E-93FD-22A212FE35EC}" type="parTrans" cxnId="{3BD5B41F-962D-694A-A4B2-78C2576C38F0}">
      <dgm:prSet/>
      <dgm:spPr/>
      <dgm:t>
        <a:bodyPr/>
        <a:lstStyle/>
        <a:p>
          <a:endParaRPr lang="en-US"/>
        </a:p>
      </dgm:t>
    </dgm:pt>
    <dgm:pt modelId="{3B93A9BE-BAAF-5A44-8579-FB9278A36CA3}" type="sibTrans" cxnId="{3BD5B41F-962D-694A-A4B2-78C2576C38F0}">
      <dgm:prSet/>
      <dgm:spPr/>
      <dgm:t>
        <a:bodyPr/>
        <a:lstStyle/>
        <a:p>
          <a:endParaRPr lang="en-US"/>
        </a:p>
      </dgm:t>
    </dgm:pt>
    <dgm:pt modelId="{60C96A6C-7E9B-F848-B19C-C517E14154AE}" type="pres">
      <dgm:prSet presAssocID="{EBECDB4D-226C-9D46-A750-8D347F7B5976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57CDD91-D2D0-EE46-9AEA-38E5A6023970}" type="pres">
      <dgm:prSet presAssocID="{9BCDC0AC-BDFA-3040-8379-E1BCAF5F3C25}" presName="vertOne" presStyleCnt="0"/>
      <dgm:spPr/>
    </dgm:pt>
    <dgm:pt modelId="{9BCA9ED6-42C5-2345-A95F-0E529FA7B636}" type="pres">
      <dgm:prSet presAssocID="{9BCDC0AC-BDFA-3040-8379-E1BCAF5F3C25}" presName="txOne" presStyleLbl="node0" presStyleIdx="0" presStyleCnt="1" custScaleY="42053" custLinFactNeighborX="-6844" custLinFactNeighborY="4750">
        <dgm:presLayoutVars>
          <dgm:chPref val="3"/>
        </dgm:presLayoutVars>
      </dgm:prSet>
      <dgm:spPr/>
    </dgm:pt>
    <dgm:pt modelId="{84171042-4861-9B43-BA22-4174FAC55D33}" type="pres">
      <dgm:prSet presAssocID="{9BCDC0AC-BDFA-3040-8379-E1BCAF5F3C25}" presName="parTransOne" presStyleCnt="0"/>
      <dgm:spPr/>
    </dgm:pt>
    <dgm:pt modelId="{3D0D19D8-4DF4-7346-B6F9-89542EE30078}" type="pres">
      <dgm:prSet presAssocID="{9BCDC0AC-BDFA-3040-8379-E1BCAF5F3C25}" presName="horzOne" presStyleCnt="0"/>
      <dgm:spPr/>
    </dgm:pt>
    <dgm:pt modelId="{90096527-E8E0-8F4E-9C47-B818AEFB2A0D}" type="pres">
      <dgm:prSet presAssocID="{8B317820-ECC8-2A4C-98A2-83B2EF9F7D29}" presName="vertTwo" presStyleCnt="0"/>
      <dgm:spPr/>
    </dgm:pt>
    <dgm:pt modelId="{3BD09C83-0295-8B49-8C96-1FB6A81E6D2F}" type="pres">
      <dgm:prSet presAssocID="{8B317820-ECC8-2A4C-98A2-83B2EF9F7D29}" presName="txTwo" presStyleLbl="node2" presStyleIdx="0" presStyleCnt="2" custScaleX="87519" custScaleY="42591" custLinFactNeighborX="-2964" custLinFactNeighborY="28153">
        <dgm:presLayoutVars>
          <dgm:chPref val="3"/>
        </dgm:presLayoutVars>
      </dgm:prSet>
      <dgm:spPr/>
    </dgm:pt>
    <dgm:pt modelId="{AF135CC5-D153-8145-8493-31CD98B506F0}" type="pres">
      <dgm:prSet presAssocID="{8B317820-ECC8-2A4C-98A2-83B2EF9F7D29}" presName="parTransTwo" presStyleCnt="0"/>
      <dgm:spPr/>
    </dgm:pt>
    <dgm:pt modelId="{5979F5E8-0E0D-0644-B9FE-AFF006D9189D}" type="pres">
      <dgm:prSet presAssocID="{8B317820-ECC8-2A4C-98A2-83B2EF9F7D29}" presName="horzTwo" presStyleCnt="0"/>
      <dgm:spPr/>
    </dgm:pt>
    <dgm:pt modelId="{660460AF-52BF-9244-8FA2-FDEF95AA2D9B}" type="pres">
      <dgm:prSet presAssocID="{4A16BB3B-708B-8A4D-AEC4-C37876ECA30F}" presName="vertThree" presStyleCnt="0"/>
      <dgm:spPr/>
    </dgm:pt>
    <dgm:pt modelId="{9D28629E-AF5E-5D43-AB61-3368A65ADB83}" type="pres">
      <dgm:prSet presAssocID="{4A16BB3B-708B-8A4D-AEC4-C37876ECA30F}" presName="txThree" presStyleLbl="node3" presStyleIdx="0" presStyleCnt="2" custScaleY="52925">
        <dgm:presLayoutVars>
          <dgm:chPref val="3"/>
        </dgm:presLayoutVars>
      </dgm:prSet>
      <dgm:spPr/>
    </dgm:pt>
    <dgm:pt modelId="{BEA30625-DA4A-C047-89C8-C1C5BF972D7C}" type="pres">
      <dgm:prSet presAssocID="{4A16BB3B-708B-8A4D-AEC4-C37876ECA30F}" presName="horzThree" presStyleCnt="0"/>
      <dgm:spPr/>
    </dgm:pt>
    <dgm:pt modelId="{755D6A84-F0D9-3144-968D-EC16B1EC3384}" type="pres">
      <dgm:prSet presAssocID="{7B660774-314B-9540-B2FB-EBAEFC4BFE5A}" presName="sibSpaceThree" presStyleCnt="0"/>
      <dgm:spPr/>
    </dgm:pt>
    <dgm:pt modelId="{F4C57EFC-DAA9-6542-9EA0-75B7C17D87A9}" type="pres">
      <dgm:prSet presAssocID="{672B5FBA-D6E4-584D-8A15-C918E3166852}" presName="vertThree" presStyleCnt="0"/>
      <dgm:spPr/>
    </dgm:pt>
    <dgm:pt modelId="{E52406C1-EC7D-B040-A555-D3ADD736CC5D}" type="pres">
      <dgm:prSet presAssocID="{672B5FBA-D6E4-584D-8A15-C918E3166852}" presName="txThree" presStyleLbl="node3" presStyleIdx="1" presStyleCnt="2" custScaleY="5154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C10810-5308-D34A-89D6-61C48E4E658D}" type="pres">
      <dgm:prSet presAssocID="{672B5FBA-D6E4-584D-8A15-C918E3166852}" presName="horzThree" presStyleCnt="0"/>
      <dgm:spPr/>
    </dgm:pt>
    <dgm:pt modelId="{799585C2-4E70-B64B-B437-0132FB229582}" type="pres">
      <dgm:prSet presAssocID="{D0AD4EFF-250C-1241-8CA6-8B7FFB9A36AC}" presName="sibSpaceTwo" presStyleCnt="0"/>
      <dgm:spPr/>
    </dgm:pt>
    <dgm:pt modelId="{263B2FB8-A219-434E-BBBF-E768AAD42C0C}" type="pres">
      <dgm:prSet presAssocID="{FB2FBE45-0627-394E-A025-E89840E83223}" presName="vertTwo" presStyleCnt="0"/>
      <dgm:spPr/>
    </dgm:pt>
    <dgm:pt modelId="{5875585A-6385-BF4D-84A0-9C4778657652}" type="pres">
      <dgm:prSet presAssocID="{FB2FBE45-0627-394E-A025-E89840E83223}" presName="txTwo" presStyleLbl="node2" presStyleIdx="1" presStyleCnt="2" custScaleX="93283" custScaleY="40404" custLinFactNeighborX="-634" custLinFactNeighborY="7406">
        <dgm:presLayoutVars>
          <dgm:chPref val="3"/>
        </dgm:presLayoutVars>
      </dgm:prSet>
      <dgm:spPr/>
    </dgm:pt>
    <dgm:pt modelId="{17AD1D9C-F2A4-0549-B2F2-ED4E35E280F0}" type="pres">
      <dgm:prSet presAssocID="{FB2FBE45-0627-394E-A025-E89840E83223}" presName="horzTwo" presStyleCnt="0"/>
      <dgm:spPr/>
    </dgm:pt>
  </dgm:ptLst>
  <dgm:cxnLst>
    <dgm:cxn modelId="{B78FE2B7-D38D-274E-BBED-D29E95C1B699}" srcId="{EBECDB4D-226C-9D46-A750-8D347F7B5976}" destId="{9BCDC0AC-BDFA-3040-8379-E1BCAF5F3C25}" srcOrd="0" destOrd="0" parTransId="{A10770F7-6F3A-3E43-8DD9-57F488C30228}" sibTransId="{E89FF2C0-734B-0F49-AC73-9BAE93345B7C}"/>
    <dgm:cxn modelId="{0258F777-EE87-9B46-B08F-32F495510DBA}" srcId="{8B317820-ECC8-2A4C-98A2-83B2EF9F7D29}" destId="{672B5FBA-D6E4-584D-8A15-C918E3166852}" srcOrd="1" destOrd="0" parTransId="{5F603E17-0AEC-B942-BB6C-679E909221C9}" sibTransId="{8A4EC249-6EFD-674B-AC32-73899A2765C1}"/>
    <dgm:cxn modelId="{7B83BC1A-606D-914A-A8B7-B4FB9E066606}" type="presOf" srcId="{4A16BB3B-708B-8A4D-AEC4-C37876ECA30F}" destId="{9D28629E-AF5E-5D43-AB61-3368A65ADB83}" srcOrd="0" destOrd="0" presId="urn:microsoft.com/office/officeart/2005/8/layout/hierarchy4"/>
    <dgm:cxn modelId="{3BD5B41F-962D-694A-A4B2-78C2576C38F0}" srcId="{9BCDC0AC-BDFA-3040-8379-E1BCAF5F3C25}" destId="{FB2FBE45-0627-394E-A025-E89840E83223}" srcOrd="1" destOrd="0" parTransId="{770F759D-7040-CE4E-93FD-22A212FE35EC}" sibTransId="{3B93A9BE-BAAF-5A44-8579-FB9278A36CA3}"/>
    <dgm:cxn modelId="{45125D21-1559-6D42-92E9-A2B5BF32FE64}" srcId="{9BCDC0AC-BDFA-3040-8379-E1BCAF5F3C25}" destId="{8B317820-ECC8-2A4C-98A2-83B2EF9F7D29}" srcOrd="0" destOrd="0" parTransId="{1A2F7142-1F10-E24D-B382-D0CD73CA5B9B}" sibTransId="{D0AD4EFF-250C-1241-8CA6-8B7FFB9A36AC}"/>
    <dgm:cxn modelId="{D8764B66-FD3C-FF4F-85C3-9F408CD3BF14}" type="presOf" srcId="{EBECDB4D-226C-9D46-A750-8D347F7B5976}" destId="{60C96A6C-7E9B-F848-B19C-C517E14154AE}" srcOrd="0" destOrd="0" presId="urn:microsoft.com/office/officeart/2005/8/layout/hierarchy4"/>
    <dgm:cxn modelId="{78C9DD1D-DEAC-5142-8718-03A0BB43A1D8}" type="presOf" srcId="{9BCDC0AC-BDFA-3040-8379-E1BCAF5F3C25}" destId="{9BCA9ED6-42C5-2345-A95F-0E529FA7B636}" srcOrd="0" destOrd="0" presId="urn:microsoft.com/office/officeart/2005/8/layout/hierarchy4"/>
    <dgm:cxn modelId="{91200DBD-0192-8544-B2AB-DDFEBE263ED0}" type="presOf" srcId="{FB2FBE45-0627-394E-A025-E89840E83223}" destId="{5875585A-6385-BF4D-84A0-9C4778657652}" srcOrd="0" destOrd="0" presId="urn:microsoft.com/office/officeart/2005/8/layout/hierarchy4"/>
    <dgm:cxn modelId="{734AB118-F434-FA4A-8B68-06E7A54BB34A}" type="presOf" srcId="{8B317820-ECC8-2A4C-98A2-83B2EF9F7D29}" destId="{3BD09C83-0295-8B49-8C96-1FB6A81E6D2F}" srcOrd="0" destOrd="0" presId="urn:microsoft.com/office/officeart/2005/8/layout/hierarchy4"/>
    <dgm:cxn modelId="{11F08D38-4D20-5946-95F6-CA7EF02D7096}" srcId="{8B317820-ECC8-2A4C-98A2-83B2EF9F7D29}" destId="{4A16BB3B-708B-8A4D-AEC4-C37876ECA30F}" srcOrd="0" destOrd="0" parTransId="{A15D7F93-718B-2449-9878-AC32A244012A}" sibTransId="{7B660774-314B-9540-B2FB-EBAEFC4BFE5A}"/>
    <dgm:cxn modelId="{51B27D8D-2B5B-8C4B-AE16-8509D81C777A}" type="presOf" srcId="{672B5FBA-D6E4-584D-8A15-C918E3166852}" destId="{E52406C1-EC7D-B040-A555-D3ADD736CC5D}" srcOrd="0" destOrd="0" presId="urn:microsoft.com/office/officeart/2005/8/layout/hierarchy4"/>
    <dgm:cxn modelId="{776488E2-58BE-7B47-8D6C-11DF9FE61381}" type="presParOf" srcId="{60C96A6C-7E9B-F848-B19C-C517E14154AE}" destId="{B57CDD91-D2D0-EE46-9AEA-38E5A6023970}" srcOrd="0" destOrd="0" presId="urn:microsoft.com/office/officeart/2005/8/layout/hierarchy4"/>
    <dgm:cxn modelId="{E0A3EE7E-3F97-F440-BDDB-DEBBF2BA83A4}" type="presParOf" srcId="{B57CDD91-D2D0-EE46-9AEA-38E5A6023970}" destId="{9BCA9ED6-42C5-2345-A95F-0E529FA7B636}" srcOrd="0" destOrd="0" presId="urn:microsoft.com/office/officeart/2005/8/layout/hierarchy4"/>
    <dgm:cxn modelId="{3296C214-18A6-FE45-A5C7-E449471E9400}" type="presParOf" srcId="{B57CDD91-D2D0-EE46-9AEA-38E5A6023970}" destId="{84171042-4861-9B43-BA22-4174FAC55D33}" srcOrd="1" destOrd="0" presId="urn:microsoft.com/office/officeart/2005/8/layout/hierarchy4"/>
    <dgm:cxn modelId="{30D1EA15-80AD-F74F-9EC3-BB499EC5B70B}" type="presParOf" srcId="{B57CDD91-D2D0-EE46-9AEA-38E5A6023970}" destId="{3D0D19D8-4DF4-7346-B6F9-89542EE30078}" srcOrd="2" destOrd="0" presId="urn:microsoft.com/office/officeart/2005/8/layout/hierarchy4"/>
    <dgm:cxn modelId="{349325FF-9D2E-054C-9B04-53997C380605}" type="presParOf" srcId="{3D0D19D8-4DF4-7346-B6F9-89542EE30078}" destId="{90096527-E8E0-8F4E-9C47-B818AEFB2A0D}" srcOrd="0" destOrd="0" presId="urn:microsoft.com/office/officeart/2005/8/layout/hierarchy4"/>
    <dgm:cxn modelId="{D655F4D0-8757-3345-AD90-AF750BC0FA1A}" type="presParOf" srcId="{90096527-E8E0-8F4E-9C47-B818AEFB2A0D}" destId="{3BD09C83-0295-8B49-8C96-1FB6A81E6D2F}" srcOrd="0" destOrd="0" presId="urn:microsoft.com/office/officeart/2005/8/layout/hierarchy4"/>
    <dgm:cxn modelId="{29A4B1A4-063B-C24E-A1DD-2D609B6DDFE6}" type="presParOf" srcId="{90096527-E8E0-8F4E-9C47-B818AEFB2A0D}" destId="{AF135CC5-D153-8145-8493-31CD98B506F0}" srcOrd="1" destOrd="0" presId="urn:microsoft.com/office/officeart/2005/8/layout/hierarchy4"/>
    <dgm:cxn modelId="{F503BB64-41B8-DF49-8193-2972605100FC}" type="presParOf" srcId="{90096527-E8E0-8F4E-9C47-B818AEFB2A0D}" destId="{5979F5E8-0E0D-0644-B9FE-AFF006D9189D}" srcOrd="2" destOrd="0" presId="urn:microsoft.com/office/officeart/2005/8/layout/hierarchy4"/>
    <dgm:cxn modelId="{D8594464-331D-1142-AAA4-B2A3E4A628AF}" type="presParOf" srcId="{5979F5E8-0E0D-0644-B9FE-AFF006D9189D}" destId="{660460AF-52BF-9244-8FA2-FDEF95AA2D9B}" srcOrd="0" destOrd="0" presId="urn:microsoft.com/office/officeart/2005/8/layout/hierarchy4"/>
    <dgm:cxn modelId="{C65942F8-B0F4-3848-B6A2-D3FB93737EF3}" type="presParOf" srcId="{660460AF-52BF-9244-8FA2-FDEF95AA2D9B}" destId="{9D28629E-AF5E-5D43-AB61-3368A65ADB83}" srcOrd="0" destOrd="0" presId="urn:microsoft.com/office/officeart/2005/8/layout/hierarchy4"/>
    <dgm:cxn modelId="{238D19E5-F5A1-AA4C-AF63-ACD5F2F94AED}" type="presParOf" srcId="{660460AF-52BF-9244-8FA2-FDEF95AA2D9B}" destId="{BEA30625-DA4A-C047-89C8-C1C5BF972D7C}" srcOrd="1" destOrd="0" presId="urn:microsoft.com/office/officeart/2005/8/layout/hierarchy4"/>
    <dgm:cxn modelId="{07A55AA6-05FA-B848-9760-B36882A77F9C}" type="presParOf" srcId="{5979F5E8-0E0D-0644-B9FE-AFF006D9189D}" destId="{755D6A84-F0D9-3144-968D-EC16B1EC3384}" srcOrd="1" destOrd="0" presId="urn:microsoft.com/office/officeart/2005/8/layout/hierarchy4"/>
    <dgm:cxn modelId="{8B03E324-822F-074F-B104-7A3E1E44A3CD}" type="presParOf" srcId="{5979F5E8-0E0D-0644-B9FE-AFF006D9189D}" destId="{F4C57EFC-DAA9-6542-9EA0-75B7C17D87A9}" srcOrd="2" destOrd="0" presId="urn:microsoft.com/office/officeart/2005/8/layout/hierarchy4"/>
    <dgm:cxn modelId="{067C5E25-B259-2543-AEE6-AEC4367C5BD8}" type="presParOf" srcId="{F4C57EFC-DAA9-6542-9EA0-75B7C17D87A9}" destId="{E52406C1-EC7D-B040-A555-D3ADD736CC5D}" srcOrd="0" destOrd="0" presId="urn:microsoft.com/office/officeart/2005/8/layout/hierarchy4"/>
    <dgm:cxn modelId="{672E2CE4-7A95-8E4C-8C24-EB2417C2FAD0}" type="presParOf" srcId="{F4C57EFC-DAA9-6542-9EA0-75B7C17D87A9}" destId="{FEC10810-5308-D34A-89D6-61C48E4E658D}" srcOrd="1" destOrd="0" presId="urn:microsoft.com/office/officeart/2005/8/layout/hierarchy4"/>
    <dgm:cxn modelId="{DD9F26BF-1591-A74A-A3A8-82153A0C0676}" type="presParOf" srcId="{3D0D19D8-4DF4-7346-B6F9-89542EE30078}" destId="{799585C2-4E70-B64B-B437-0132FB229582}" srcOrd="1" destOrd="0" presId="urn:microsoft.com/office/officeart/2005/8/layout/hierarchy4"/>
    <dgm:cxn modelId="{3C1D6906-9590-7949-89B4-1CD2D90E0BC6}" type="presParOf" srcId="{3D0D19D8-4DF4-7346-B6F9-89542EE30078}" destId="{263B2FB8-A219-434E-BBBF-E768AAD42C0C}" srcOrd="2" destOrd="0" presId="urn:microsoft.com/office/officeart/2005/8/layout/hierarchy4"/>
    <dgm:cxn modelId="{11450EE4-6AB4-2B49-BFF0-452486419E97}" type="presParOf" srcId="{263B2FB8-A219-434E-BBBF-E768AAD42C0C}" destId="{5875585A-6385-BF4D-84A0-9C4778657652}" srcOrd="0" destOrd="0" presId="urn:microsoft.com/office/officeart/2005/8/layout/hierarchy4"/>
    <dgm:cxn modelId="{C819B0E4-4188-F54A-9702-ABE8E2A45D16}" type="presParOf" srcId="{263B2FB8-A219-434E-BBBF-E768AAD42C0C}" destId="{17AD1D9C-F2A4-0549-B2F2-ED4E35E280F0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CA9ED6-42C5-2345-A95F-0E529FA7B636}">
      <dsp:nvSpPr>
        <dsp:cNvPr id="0" name=""/>
        <dsp:cNvSpPr/>
      </dsp:nvSpPr>
      <dsp:spPr>
        <a:xfrm>
          <a:off x="0" y="10070"/>
          <a:ext cx="5389682" cy="7031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err="1" smtClean="0"/>
            <a:t>WebIDE</a:t>
          </a:r>
          <a:endParaRPr lang="en-US" sz="3000" kern="1200" dirty="0"/>
        </a:p>
      </dsp:txBody>
      <dsp:txXfrm>
        <a:off x="20593" y="30663"/>
        <a:ext cx="5348496" cy="661925"/>
      </dsp:txXfrm>
    </dsp:sp>
    <dsp:sp modelId="{3BD09C83-0295-8B49-8C96-1FB6A81E6D2F}">
      <dsp:nvSpPr>
        <dsp:cNvPr id="0" name=""/>
        <dsp:cNvSpPr/>
      </dsp:nvSpPr>
      <dsp:spPr>
        <a:xfrm>
          <a:off x="125083" y="945791"/>
          <a:ext cx="3142803" cy="7121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FAST</a:t>
          </a:r>
          <a:endParaRPr lang="en-US" sz="2900" kern="1200" dirty="0"/>
        </a:p>
      </dsp:txBody>
      <dsp:txXfrm>
        <a:off x="145940" y="966648"/>
        <a:ext cx="3101089" cy="670393"/>
      </dsp:txXfrm>
    </dsp:sp>
    <dsp:sp modelId="{9D28629E-AF5E-5D43-AB61-3368A65ADB83}">
      <dsp:nvSpPr>
        <dsp:cNvPr id="0" name=""/>
        <dsp:cNvSpPr/>
      </dsp:nvSpPr>
      <dsp:spPr>
        <a:xfrm>
          <a:off x="7424" y="1793326"/>
          <a:ext cx="1758568" cy="884887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Real</a:t>
          </a:r>
          <a:r>
            <a:rPr lang="en-US" sz="2500" kern="1200" baseline="0" dirty="0" smtClean="0"/>
            <a:t> Switch</a:t>
          </a:r>
          <a:endParaRPr lang="en-US" sz="2500" kern="1200" dirty="0"/>
        </a:p>
      </dsp:txBody>
      <dsp:txXfrm>
        <a:off x="33341" y="1819243"/>
        <a:ext cx="1706734" cy="833053"/>
      </dsp:txXfrm>
    </dsp:sp>
    <dsp:sp modelId="{E52406C1-EC7D-B040-A555-D3ADD736CC5D}">
      <dsp:nvSpPr>
        <dsp:cNvPr id="0" name=""/>
        <dsp:cNvSpPr/>
      </dsp:nvSpPr>
      <dsp:spPr>
        <a:xfrm>
          <a:off x="1839852" y="1793326"/>
          <a:ext cx="1758568" cy="861848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Real</a:t>
          </a:r>
          <a:r>
            <a:rPr lang="en-US" sz="2500" kern="1200" baseline="0" dirty="0" smtClean="0"/>
            <a:t> Switch</a:t>
          </a:r>
          <a:endParaRPr lang="en-US" sz="2500" kern="1200" dirty="0"/>
        </a:p>
      </dsp:txBody>
      <dsp:txXfrm>
        <a:off x="1865095" y="1818569"/>
        <a:ext cx="1708082" cy="811362"/>
      </dsp:txXfrm>
    </dsp:sp>
    <dsp:sp modelId="{5875585A-6385-BF4D-84A0-9C4778657652}">
      <dsp:nvSpPr>
        <dsp:cNvPr id="0" name=""/>
        <dsp:cNvSpPr/>
      </dsp:nvSpPr>
      <dsp:spPr>
        <a:xfrm>
          <a:off x="3734990" y="1016550"/>
          <a:ext cx="1640445" cy="6755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Maple</a:t>
          </a:r>
          <a:endParaRPr lang="en-US" sz="2900" kern="1200" dirty="0"/>
        </a:p>
      </dsp:txBody>
      <dsp:txXfrm>
        <a:off x="3754776" y="1036336"/>
        <a:ext cx="1600873" cy="6359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46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46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>
              <a:defRPr/>
            </a:pPr>
            <a:fld id="{5721E9F5-F346-4544-A173-003E47FC89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1274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baseline="0">
                <a:effectLst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aseline="0">
                <a:effectLst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baseline="0">
                <a:effectLst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baseline="0">
                <a:effectLst/>
              </a:defRPr>
            </a:lvl1pPr>
          </a:lstStyle>
          <a:p>
            <a:pPr>
              <a:defRPr/>
            </a:pPr>
            <a:fld id="{86487906-38C7-2948-8EF2-63BA3985CD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1277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5" charset="0"/>
        <a:ea typeface="ＭＳ Ｐゴシック" pitchFamily="-105" charset="-128"/>
        <a:cs typeface="ＭＳ Ｐゴシック" pitchFamily="-10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5" charset="0"/>
        <a:ea typeface="ＭＳ Ｐゴシック" pitchFamily="-10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5" charset="0"/>
        <a:ea typeface="ＭＳ Ｐゴシック" pitchFamily="-10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5" charset="0"/>
        <a:ea typeface="ＭＳ Ｐゴシック" pitchFamily="-10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5" charset="0"/>
        <a:ea typeface="ＭＳ Ｐゴシック" pitchFamily="-10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62F50D6-D15D-9D43-8078-CCA5EDDAF389}" type="slidenum">
              <a:rPr lang="en-US" sz="1200" baseline="0"/>
              <a:pPr/>
              <a:t>1</a:t>
            </a:fld>
            <a:endParaRPr lang="en-US" sz="1200" baseline="0"/>
          </a:p>
        </p:txBody>
      </p:sp>
      <p:sp>
        <p:nvSpPr>
          <p:cNvPr id="512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357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1.Complex</a:t>
            </a:r>
            <a:r>
              <a:rPr lang="en-US" baseline="0" dirty="0" smtClean="0"/>
              <a:t>, split programming model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(</a:t>
            </a:r>
            <a:r>
              <a:rPr lang="en-US" sz="1200" dirty="0" err="1" smtClean="0"/>
              <a:t>OpenFlow</a:t>
            </a:r>
            <a:r>
              <a:rPr lang="en-US" sz="1200" dirty="0" smtClean="0"/>
              <a:t> is a low level, complex computation model: it does not even support logic negation, and hence needs priority to simulate logic negation, it supports only layer 2 to layer 4, but many decisions may depend on higher layers </a:t>
            </a:r>
            <a:r>
              <a:rPr lang="en-US" baseline="0" dirty="0" smtClean="0"/>
              <a:t>)</a:t>
            </a:r>
            <a:endParaRPr lang="en-US" dirty="0" smtClean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dirty="0" smtClean="0"/>
              <a:t>2.Network dynamics(</a:t>
            </a:r>
            <a:r>
              <a:rPr lang="en-US" sz="1200" dirty="0" smtClean="0"/>
              <a:t>Complex manual tracking of execution dependency</a:t>
            </a:r>
            <a:r>
              <a:rPr lang="en-US" sz="1200" baseline="0" dirty="0" smtClean="0"/>
              <a:t> </a:t>
            </a:r>
            <a:r>
              <a:rPr lang="en-US" sz="1200" dirty="0" smtClean="0"/>
              <a:t>Manual cleanup, re-execute)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10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13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172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400" dirty="0" smtClean="0"/>
              <a:t>Demo</a:t>
            </a:r>
            <a:r>
              <a:rPr lang="en-US" sz="4400" baseline="0" dirty="0" smtClean="0"/>
              <a:t> explain:</a:t>
            </a:r>
          </a:p>
          <a:p>
            <a:r>
              <a:rPr lang="en-US" sz="4400" baseline="0" dirty="0" smtClean="0"/>
              <a:t>1. </a:t>
            </a:r>
            <a:r>
              <a:rPr lang="en-US" sz="4400" baseline="0" dirty="0" err="1" smtClean="0"/>
              <a:t>WebIDE</a:t>
            </a:r>
            <a:r>
              <a:rPr lang="en-US" sz="4400" baseline="0" dirty="0" smtClean="0"/>
              <a:t> can quick programming with Maple and FAST.</a:t>
            </a:r>
          </a:p>
          <a:p>
            <a:r>
              <a:rPr lang="en-US" sz="4400" baseline="0" dirty="0" smtClean="0"/>
              <a:t>2. Each and every packet can execute by </a:t>
            </a:r>
            <a:r>
              <a:rPr lang="en-US" sz="4400" baseline="0" dirty="0" err="1" smtClean="0"/>
              <a:t>MapleAPP</a:t>
            </a:r>
            <a:r>
              <a:rPr lang="en-US" sz="4400" baseline="0" dirty="0" smtClean="0"/>
              <a:t>.</a:t>
            </a:r>
          </a:p>
          <a:p>
            <a:r>
              <a:rPr lang="en-US" sz="4400" baseline="0" dirty="0" smtClean="0"/>
              <a:t>3. Maple can handle cross-layer </a:t>
            </a:r>
            <a:r>
              <a:rPr lang="en-US" sz="44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programming. </a:t>
            </a:r>
            <a:r>
              <a:rPr lang="en-US" sz="4400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Such as : </a:t>
            </a:r>
            <a:r>
              <a:rPr lang="en-US" sz="4400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SrcIP</a:t>
            </a:r>
            <a:r>
              <a:rPr lang="en-US" sz="4400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L2,  </a:t>
            </a:r>
            <a:r>
              <a:rPr lang="en-US" sz="4400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GetUri</a:t>
            </a:r>
            <a:r>
              <a:rPr lang="en-US" sz="4400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L7.</a:t>
            </a:r>
          </a:p>
          <a:p>
            <a:r>
              <a:rPr lang="en-US" sz="4400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lang="en-US" sz="4400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MAple</a:t>
            </a:r>
            <a:r>
              <a:rPr lang="en-US" sz="4400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can </a:t>
            </a:r>
            <a:r>
              <a:rPr lang="en-US" sz="44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completely south-bound agnostic</a:t>
            </a:r>
            <a:r>
              <a:rPr lang="en-US" sz="4400" baseline="0" dirty="0" smtClean="0">
                <a:solidFill>
                  <a:schemeClr val="tx1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  <a:sym typeface="Arial"/>
              </a:rPr>
              <a:t>.</a:t>
            </a:r>
          </a:p>
          <a:p>
            <a:r>
              <a:rPr lang="en-US" sz="4400" baseline="0" dirty="0" smtClean="0">
                <a:solidFill>
                  <a:schemeClr val="tx1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  <a:sym typeface="Arial"/>
              </a:rPr>
              <a:t>5. FAST can automatic trace data dependence, If any change, FAST can re-execute the </a:t>
            </a:r>
            <a:r>
              <a:rPr lang="en-US" sz="4400" baseline="0" dirty="0" err="1" smtClean="0">
                <a:solidFill>
                  <a:schemeClr val="tx1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  <a:sym typeface="Arial"/>
              </a:rPr>
              <a:t>MapleApp</a:t>
            </a:r>
            <a:r>
              <a:rPr lang="en-US" sz="4400" baseline="0" dirty="0" smtClean="0">
                <a:solidFill>
                  <a:schemeClr val="tx1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  <a:sym typeface="Arial"/>
              </a:rPr>
              <a:t>.</a:t>
            </a:r>
          </a:p>
          <a:p>
            <a:r>
              <a:rPr lang="en-US" sz="4400" baseline="0" dirty="0" smtClean="0">
                <a:solidFill>
                  <a:schemeClr val="tx1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  <a:sym typeface="Arial"/>
              </a:rPr>
              <a:t>6.Controller can deploy all flow rule and switch flow table.</a:t>
            </a:r>
            <a:endParaRPr lang="en-US" sz="4400" baseline="0" dirty="0" smtClean="0"/>
          </a:p>
          <a:p>
            <a:pPr marL="742950" indent="-742950">
              <a:buAutoNum type="arabicPeriod"/>
            </a:pP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79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170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131E5B-00C3-0745-B9A8-94A27EBE9C2C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723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D7EECA-1C83-6C45-83D6-4D079D0FAF5C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056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9100" y="76200"/>
            <a:ext cx="2212975" cy="6248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413" y="76200"/>
            <a:ext cx="6491287" cy="6248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140D7-3C71-1742-AEFB-F5B5412C9B00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677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C94A1E-3510-F44F-BED8-FBEFB14C5091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197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4B0F64-89EF-7A42-892D-484BAB952423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059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3492EE-3409-4449-A1A9-21803391433C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700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413" y="990600"/>
            <a:ext cx="4351337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90600"/>
            <a:ext cx="4352925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3B7268-F349-8842-B2C6-E5D994E4AE31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558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E0BDCD-C9B5-0945-AF7F-3E94AA7ADACD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318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F64BDA-7C03-0348-A74F-EE75429B1384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688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B5A099-68A2-044B-9162-510493F6B079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597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A41906-1694-444C-9BC0-9D3A13E9E150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2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CB2A15-B8E4-7E4F-8BA5-A4DAD477726A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482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9144000" cy="804863"/>
          </a:xfrm>
          <a:prstGeom prst="rect">
            <a:avLst/>
          </a:prstGeom>
          <a:solidFill>
            <a:srgbClr val="0F4D92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6874" y="85614"/>
            <a:ext cx="856246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5400" dist="12700" dir="2700000" algn="ctr" rotWithShape="0">
              <a:srgbClr val="000000">
                <a:alpha val="25000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5413" y="990600"/>
            <a:ext cx="8856662" cy="5334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149" name="Straight Connector 6"/>
          <p:cNvCxnSpPr>
            <a:cxnSpLocks noChangeShapeType="1"/>
          </p:cNvCxnSpPr>
          <p:nvPr/>
        </p:nvCxnSpPr>
        <p:spPr bwMode="auto">
          <a:xfrm flipV="1">
            <a:off x="0" y="6583363"/>
            <a:ext cx="9144000" cy="17462"/>
          </a:xfrm>
          <a:prstGeom prst="line">
            <a:avLst/>
          </a:prstGeom>
          <a:noFill/>
          <a:ln w="50800" cmpd="dbl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9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7159625" y="6549672"/>
            <a:ext cx="1905000" cy="304800"/>
          </a:xfrm>
          <a:prstGeom prst="rect">
            <a:avLst/>
          </a:prstGeom>
        </p:spPr>
        <p:txBody>
          <a:bodyPr/>
          <a:lstStyle>
            <a:lvl1pPr algn="r" eaLnBrk="0" hangingPunct="0">
              <a:defRPr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28174B04-4DAE-EB42-9616-9AE45265018B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3584407" y="6546466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altLang="zh-CN" sz="1600" kern="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charset="0"/>
              </a:rPr>
              <a:t>SC</a:t>
            </a:r>
            <a:r>
              <a:rPr lang="en-US" sz="1600" kern="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charset="0"/>
              </a:rPr>
              <a:t> 201</a:t>
            </a:r>
            <a:r>
              <a:rPr lang="en-US" altLang="zh-CN" sz="1600" kern="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charset="0"/>
              </a:rPr>
              <a:t>6</a:t>
            </a:r>
            <a:r>
              <a:rPr lang="en-US" sz="1600" kern="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charset="0"/>
              </a:rPr>
              <a:t>@Salt Lake City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3F3F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6E7BBD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j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j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j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686868"/>
          </a:solidFill>
          <a:latin typeface="+mj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686868"/>
          </a:solidFill>
          <a:latin typeface="+mj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686868"/>
          </a:solidFill>
          <a:latin typeface="+mj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686868"/>
          </a:solidFill>
          <a:latin typeface="+mj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2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06450"/>
            <a:ext cx="9144000" cy="57890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419038"/>
            <a:ext cx="9144000" cy="16319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4000" dirty="0" smtClean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Toward Super High-Level SDN Programming</a:t>
            </a:r>
            <a:endParaRPr lang="en-US" sz="4000" dirty="0">
              <a:solidFill>
                <a:srgbClr val="800000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44450" y="3397372"/>
            <a:ext cx="7491943" cy="2794000"/>
          </a:xfrm>
          <a:effectLst>
            <a:outerShdw blurRad="25400" dist="12700" dir="2700000" algn="ctr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endParaRPr lang="en-US" altLang="zh-CN" dirty="0" smtClean="0"/>
          </a:p>
          <a:p>
            <a:r>
              <a:rPr lang="en-US" altLang="zh-CN" dirty="0" smtClean="0"/>
              <a:t>Yale University</a:t>
            </a:r>
            <a:endParaRPr lang="en-US" altLang="zh-CN" dirty="0"/>
          </a:p>
          <a:p>
            <a:r>
              <a:rPr lang="en-US" altLang="zh-CN" dirty="0" smtClean="0"/>
              <a:t>Nov. 14-17, 2016</a:t>
            </a:r>
          </a:p>
        </p:txBody>
      </p:sp>
    </p:spTree>
    <p:extLst>
      <p:ext uri="{BB962C8B-B14F-4D97-AF65-F5344CB8AC3E}">
        <p14:creationId xmlns:p14="http://schemas.microsoft.com/office/powerpoint/2010/main" val="64256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Challenges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B0F64-89EF-7A42-892D-484BAB95242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Shape 106"/>
          <p:cNvSpPr/>
          <p:nvPr/>
        </p:nvSpPr>
        <p:spPr>
          <a:xfrm>
            <a:off x="4500456" y="3657704"/>
            <a:ext cx="1046410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46866" y="3508825"/>
            <a:ext cx="3786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buSzPct val="25000"/>
            </a:pPr>
            <a:r>
              <a:rPr lang="en-US" dirty="0" err="1"/>
              <a:t>OpenFlow</a:t>
            </a:r>
            <a:r>
              <a:rPr lang="en-US" dirty="0"/>
              <a:t> is a low level, complex computation </a:t>
            </a:r>
            <a:r>
              <a:rPr lang="en-US" dirty="0" smtClean="0"/>
              <a:t>model. However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733888" y="5653531"/>
            <a:ext cx="3290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</a:pPr>
            <a:r>
              <a:rPr lang="en-US" dirty="0"/>
              <a:t>Complex manual tracking of execution dependency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</a:pPr>
            <a:r>
              <a:rPr lang="en-US" dirty="0"/>
              <a:t>Manual cleanup, </a:t>
            </a:r>
            <a:r>
              <a:rPr lang="en-US" dirty="0" smtClean="0"/>
              <a:t>re-execute</a:t>
            </a:r>
            <a:endParaRPr lang="en-US" dirty="0"/>
          </a:p>
        </p:txBody>
      </p:sp>
      <p:sp>
        <p:nvSpPr>
          <p:cNvPr id="18" name="Shape 106"/>
          <p:cNvSpPr/>
          <p:nvPr/>
        </p:nvSpPr>
        <p:spPr>
          <a:xfrm>
            <a:off x="4564603" y="5795126"/>
            <a:ext cx="1128488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0" y="3143433"/>
            <a:ext cx="4418378" cy="2000092"/>
            <a:chOff x="-46403" y="785971"/>
            <a:chExt cx="5638856" cy="4010975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6403" y="785971"/>
              <a:ext cx="5638856" cy="3810920"/>
            </a:xfrm>
            <a:prstGeom prst="rect">
              <a:avLst/>
            </a:prstGeom>
          </p:spPr>
        </p:pic>
        <p:sp>
          <p:nvSpPr>
            <p:cNvPr id="24" name="TextBox 23"/>
            <p:cNvSpPr txBox="1">
              <a:spLocks noChangeArrowheads="1"/>
            </p:cNvSpPr>
            <p:nvPr/>
          </p:nvSpPr>
          <p:spPr bwMode="auto">
            <a:xfrm>
              <a:off x="1305833" y="4396836"/>
              <a:ext cx="149592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rgbClr val="800000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sz="2000" b="1" dirty="0" smtClean="0">
                  <a:solidFill>
                    <a:srgbClr val="C00000"/>
                  </a:solidFill>
                  <a:latin typeface="Helvetica" panose="020B0604020202020204" pitchFamily="34" charset="0"/>
                </a:rPr>
                <a:t>Data Plane</a:t>
              </a:r>
              <a:endParaRPr lang="en-US" sz="2000" b="1" dirty="0">
                <a:solidFill>
                  <a:srgbClr val="C00000"/>
                </a:solidFill>
                <a:latin typeface="Helvetica" panose="020B0604020202020204" pitchFamily="34" charset="0"/>
              </a:endParaRPr>
            </a:p>
          </p:txBody>
        </p:sp>
        <p:sp>
          <p:nvSpPr>
            <p:cNvPr id="25" name="TextBox 24"/>
            <p:cNvSpPr txBox="1">
              <a:spLocks noChangeArrowheads="1"/>
            </p:cNvSpPr>
            <p:nvPr/>
          </p:nvSpPr>
          <p:spPr bwMode="auto">
            <a:xfrm>
              <a:off x="483332" y="2162362"/>
              <a:ext cx="1499057" cy="5290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rgbClr val="800000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sz="1600" b="1" dirty="0" smtClean="0">
                  <a:solidFill>
                    <a:srgbClr val="C00000"/>
                  </a:solidFill>
                  <a:latin typeface="Helvetica" panose="020B0604020202020204" pitchFamily="34" charset="0"/>
                </a:rPr>
                <a:t>Control Plane</a:t>
              </a:r>
              <a:r>
                <a:rPr lang="en-US" sz="1600" b="1" dirty="0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 :</a:t>
              </a:r>
              <a:endParaRPr lang="en-US" sz="1600" b="1" dirty="0">
                <a:solidFill>
                  <a:schemeClr val="tx1"/>
                </a:solidFill>
                <a:latin typeface="Helvetica" panose="020B0604020202020204" pitchFamily="34" charset="0"/>
              </a:endParaRPr>
            </a:p>
          </p:txBody>
        </p:sp>
        <p:sp>
          <p:nvSpPr>
            <p:cNvPr id="26" name="TextBox 25"/>
            <p:cNvSpPr txBox="1">
              <a:spLocks noChangeArrowheads="1"/>
            </p:cNvSpPr>
            <p:nvPr/>
          </p:nvSpPr>
          <p:spPr bwMode="auto">
            <a:xfrm>
              <a:off x="4102971" y="3571836"/>
              <a:ext cx="872355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rgbClr val="800000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sz="1100" b="1" dirty="0" smtClean="0">
                  <a:solidFill>
                    <a:schemeClr val="accent1">
                      <a:lumMod val="50000"/>
                    </a:schemeClr>
                  </a:solidFill>
                  <a:latin typeface="Helvetica" panose="020B0604020202020204" pitchFamily="34" charset="0"/>
                </a:rPr>
                <a:t>Flow table</a:t>
              </a:r>
              <a:endParaRPr lang="en-US" sz="1100" b="1" dirty="0"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</a:endParaRPr>
            </a:p>
          </p:txBody>
        </p:sp>
        <p:sp>
          <p:nvSpPr>
            <p:cNvPr id="27" name="TextBox 26"/>
            <p:cNvSpPr txBox="1">
              <a:spLocks noChangeArrowheads="1"/>
            </p:cNvSpPr>
            <p:nvPr/>
          </p:nvSpPr>
          <p:spPr bwMode="auto">
            <a:xfrm>
              <a:off x="3422597" y="2481118"/>
              <a:ext cx="1939458" cy="843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rgbClr val="800000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buNone/>
              </a:pPr>
              <a:r>
                <a:rPr lang="en-US" altLang="zh-TW" dirty="0" err="1" smtClean="0">
                  <a:solidFill>
                    <a:srgbClr val="C00000"/>
                  </a:solidFill>
                </a:rPr>
                <a:t>OpenFlow</a:t>
              </a:r>
              <a:endParaRPr lang="zh-TW" altLang="en-US" b="1" i="1" dirty="0">
                <a:solidFill>
                  <a:srgbClr val="C00000"/>
                </a:solidFill>
              </a:endParaRPr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1548" y="5437555"/>
            <a:ext cx="1852329" cy="1053902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81189" y="771414"/>
            <a:ext cx="9006714" cy="2402886"/>
            <a:chOff x="939800" y="944018"/>
            <a:chExt cx="9893299" cy="4923382"/>
          </a:xfrm>
        </p:grpSpPr>
        <p:sp>
          <p:nvSpPr>
            <p:cNvPr id="32" name="Rectangle 1"/>
            <p:cNvSpPr>
              <a:spLocks noChangeArrowheads="1"/>
            </p:cNvSpPr>
            <p:nvPr/>
          </p:nvSpPr>
          <p:spPr bwMode="auto">
            <a:xfrm>
              <a:off x="2132931" y="1762275"/>
              <a:ext cx="303711" cy="2359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en-US" sz="1400"/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939800" y="2485636"/>
              <a:ext cx="9893299" cy="2070161"/>
            </a:xfrm>
            <a:prstGeom prst="rect">
              <a:avLst/>
            </a:prstGeom>
            <a:solidFill>
              <a:srgbClr val="4F81B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>
                <a:defRPr/>
              </a:pPr>
              <a:endParaRPr lang="en-US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308100" y="3190174"/>
              <a:ext cx="1374589" cy="806823"/>
            </a:xfrm>
            <a:prstGeom prst="rect">
              <a:avLst/>
            </a:prstGeom>
            <a:gradFill rotWithShape="1">
              <a:gsLst>
                <a:gs pos="0">
                  <a:srgbClr val="9E9273">
                    <a:tint val="100000"/>
                    <a:shade val="100000"/>
                    <a:satMod val="130000"/>
                  </a:srgbClr>
                </a:gs>
                <a:gs pos="100000">
                  <a:srgbClr val="9E9273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tIns="18288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200" baseline="0" dirty="0">
                  <a:solidFill>
                    <a:srgbClr val="000090"/>
                  </a:solidFill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Network</a:t>
              </a:r>
              <a:br>
                <a:rPr lang="en-US" sz="1200" baseline="0" dirty="0">
                  <a:solidFill>
                    <a:srgbClr val="000090"/>
                  </a:solidFill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</a:br>
              <a:r>
                <a:rPr lang="en-US" sz="1200" baseline="0" dirty="0" smtClean="0">
                  <a:solidFill>
                    <a:srgbClr val="000090"/>
                  </a:solidFill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State</a:t>
              </a:r>
              <a:endParaRPr lang="en-US" sz="1200" kern="0" baseline="0" dirty="0">
                <a:solidFill>
                  <a:srgbClr val="000090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759704" y="3217787"/>
              <a:ext cx="1165411" cy="808144"/>
            </a:xfrm>
            <a:prstGeom prst="rect">
              <a:avLst/>
            </a:prstGeom>
            <a:gradFill rotWithShape="1">
              <a:gsLst>
                <a:gs pos="0">
                  <a:srgbClr val="9E9273">
                    <a:tint val="100000"/>
                    <a:shade val="100000"/>
                    <a:satMod val="130000"/>
                  </a:srgbClr>
                </a:gs>
                <a:gs pos="100000">
                  <a:srgbClr val="9E9273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tIns="18288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 baseline="0" dirty="0" smtClean="0">
                  <a:solidFill>
                    <a:srgbClr val="000090"/>
                  </a:solidFill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Net Elem</a:t>
              </a:r>
              <a:r>
                <a:rPr lang="en-US" altLang="zh-CN" sz="1050" baseline="0" dirty="0">
                  <a:solidFill>
                    <a:srgbClr val="000090"/>
                  </a:solidFill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/>
              </a:r>
              <a:br>
                <a:rPr lang="en-US" altLang="zh-CN" sz="1050" baseline="0" dirty="0">
                  <a:solidFill>
                    <a:srgbClr val="000090"/>
                  </a:solidFill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</a:br>
              <a:r>
                <a:rPr lang="en-US" altLang="zh-CN" sz="1050" baseline="0" dirty="0" err="1">
                  <a:solidFill>
                    <a:srgbClr val="000090"/>
                  </a:solidFill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Datapath</a:t>
              </a:r>
              <a:endParaRPr lang="en-US" sz="1050" kern="0" baseline="0" dirty="0">
                <a:solidFill>
                  <a:srgbClr val="000090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838438" y="3193162"/>
              <a:ext cx="1577426" cy="806823"/>
            </a:xfrm>
            <a:prstGeom prst="rect">
              <a:avLst/>
            </a:prstGeom>
            <a:gradFill rotWithShape="1">
              <a:gsLst>
                <a:gs pos="0">
                  <a:srgbClr val="9E9273">
                    <a:tint val="100000"/>
                    <a:shade val="100000"/>
                    <a:satMod val="130000"/>
                  </a:srgbClr>
                </a:gs>
                <a:gs pos="100000">
                  <a:srgbClr val="9E9273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tIns="18288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200" baseline="0" dirty="0" smtClean="0">
                  <a:solidFill>
                    <a:srgbClr val="000090"/>
                  </a:solidFill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Declarative Policy</a:t>
              </a:r>
              <a:endParaRPr lang="en-US" sz="1200" kern="0" baseline="0" dirty="0">
                <a:solidFill>
                  <a:srgbClr val="000090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7580408" y="2938415"/>
              <a:ext cx="2913529" cy="1359647"/>
            </a:xfrm>
            <a:prstGeom prst="rect">
              <a:avLst/>
            </a:prstGeom>
            <a:noFill/>
            <a:ln w="9525" cap="flat" cmpd="sng" algn="ctr">
              <a:solidFill>
                <a:srgbClr val="F79646">
                  <a:lumMod val="50000"/>
                </a:srgb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>
                <a:defRPr/>
              </a:pPr>
              <a:endParaRPr lang="en-US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1206502" y="2954104"/>
              <a:ext cx="3309668" cy="1359647"/>
            </a:xfrm>
            <a:prstGeom prst="rect">
              <a:avLst/>
            </a:prstGeom>
            <a:noFill/>
            <a:ln w="9525" cap="flat" cmpd="sng" algn="ctr">
              <a:solidFill>
                <a:srgbClr val="F79646">
                  <a:lumMod val="50000"/>
                </a:srgb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>
                <a:defRPr/>
              </a:pPr>
              <a:endParaRPr lang="en-US" ker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9152222" y="3220775"/>
              <a:ext cx="1165411" cy="808144"/>
            </a:xfrm>
            <a:prstGeom prst="rect">
              <a:avLst/>
            </a:prstGeom>
            <a:gradFill rotWithShape="1">
              <a:gsLst>
                <a:gs pos="0">
                  <a:srgbClr val="9E9273">
                    <a:tint val="100000"/>
                    <a:shade val="100000"/>
                    <a:satMod val="130000"/>
                  </a:srgbClr>
                </a:gs>
                <a:gs pos="100000">
                  <a:srgbClr val="9E9273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tIns="18288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 baseline="0" dirty="0" smtClean="0">
                  <a:solidFill>
                    <a:srgbClr val="000090"/>
                  </a:solidFill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Net Elem</a:t>
              </a:r>
              <a:r>
                <a:rPr lang="en-US" altLang="zh-CN" sz="1050" baseline="0" dirty="0">
                  <a:solidFill>
                    <a:srgbClr val="000090"/>
                  </a:solidFill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/>
              </a:r>
              <a:br>
                <a:rPr lang="en-US" altLang="zh-CN" sz="1050" baseline="0" dirty="0">
                  <a:solidFill>
                    <a:srgbClr val="000090"/>
                  </a:solidFill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</a:br>
              <a:r>
                <a:rPr lang="en-US" altLang="zh-CN" sz="1050" baseline="0" dirty="0" err="1">
                  <a:solidFill>
                    <a:srgbClr val="000090"/>
                  </a:solidFill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rPr>
                <a:t>Datapath</a:t>
              </a:r>
              <a:endParaRPr lang="en-US" sz="1050" kern="0" baseline="0" dirty="0">
                <a:solidFill>
                  <a:srgbClr val="000090"/>
                </a:solidFill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079429" y="4073197"/>
              <a:ext cx="4168971" cy="1184603"/>
              <a:chOff x="697371" y="4358342"/>
              <a:chExt cx="4168971" cy="1184603"/>
            </a:xfrm>
          </p:grpSpPr>
          <p:cxnSp>
            <p:nvCxnSpPr>
              <p:cNvPr id="55" name="Straight Arrow Connector 54"/>
              <p:cNvCxnSpPr/>
              <p:nvPr/>
            </p:nvCxnSpPr>
            <p:spPr bwMode="auto">
              <a:xfrm flipH="1" flipV="1">
                <a:off x="697371" y="4358342"/>
                <a:ext cx="2492571" cy="1184603"/>
              </a:xfrm>
              <a:prstGeom prst="straightConnector1">
                <a:avLst/>
              </a:prstGeom>
              <a:solidFill>
                <a:srgbClr val="4F81BD"/>
              </a:solidFill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</p:cxnSp>
          <p:cxnSp>
            <p:nvCxnSpPr>
              <p:cNvPr id="56" name="Straight Arrow Connector 55"/>
              <p:cNvCxnSpPr/>
              <p:nvPr/>
            </p:nvCxnSpPr>
            <p:spPr bwMode="auto">
              <a:xfrm flipH="1" flipV="1">
                <a:off x="1117218" y="4358342"/>
                <a:ext cx="3749124" cy="1184603"/>
              </a:xfrm>
              <a:prstGeom prst="straightConnector1">
                <a:avLst/>
              </a:prstGeom>
              <a:solidFill>
                <a:srgbClr val="4F81BD"/>
              </a:solidFill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</p:cxnSp>
        </p:grpSp>
        <p:grpSp>
          <p:nvGrpSpPr>
            <p:cNvPr id="41" name="Group 40"/>
            <p:cNvGrpSpPr/>
            <p:nvPr/>
          </p:nvGrpSpPr>
          <p:grpSpPr>
            <a:xfrm>
              <a:off x="5134403" y="4025931"/>
              <a:ext cx="4600525" cy="1359649"/>
              <a:chOff x="2231992" y="4311074"/>
              <a:chExt cx="6120877" cy="1289563"/>
            </a:xfrm>
          </p:grpSpPr>
          <p:cxnSp>
            <p:nvCxnSpPr>
              <p:cNvPr id="53" name="Straight Arrow Connector 52"/>
              <p:cNvCxnSpPr/>
              <p:nvPr/>
            </p:nvCxnSpPr>
            <p:spPr bwMode="auto">
              <a:xfrm flipH="1">
                <a:off x="2231992" y="4311074"/>
                <a:ext cx="4268168" cy="1289563"/>
              </a:xfrm>
              <a:prstGeom prst="straightConnector1">
                <a:avLst/>
              </a:prstGeom>
              <a:solidFill>
                <a:srgbClr val="4F81BD"/>
              </a:solidFill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</p:cxnSp>
          <p:cxnSp>
            <p:nvCxnSpPr>
              <p:cNvPr id="54" name="Straight Arrow Connector 53"/>
              <p:cNvCxnSpPr/>
              <p:nvPr/>
            </p:nvCxnSpPr>
            <p:spPr bwMode="auto">
              <a:xfrm flipH="1">
                <a:off x="4638083" y="4313909"/>
                <a:ext cx="3714786" cy="1286728"/>
              </a:xfrm>
              <a:prstGeom prst="straightConnector1">
                <a:avLst/>
              </a:prstGeom>
              <a:solidFill>
                <a:srgbClr val="4F81BD"/>
              </a:solidFill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</p:cxnSp>
        </p:grpSp>
        <p:grpSp>
          <p:nvGrpSpPr>
            <p:cNvPr id="42" name="Group 41"/>
            <p:cNvGrpSpPr/>
            <p:nvPr/>
          </p:nvGrpSpPr>
          <p:grpSpPr>
            <a:xfrm>
              <a:off x="2242451" y="1044078"/>
              <a:ext cx="1327685" cy="2199336"/>
              <a:chOff x="1724785" y="1638130"/>
              <a:chExt cx="1327685" cy="2199336"/>
            </a:xfrm>
          </p:grpSpPr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24785" y="1638130"/>
                <a:ext cx="1170046" cy="921687"/>
              </a:xfrm>
              <a:prstGeom prst="rect">
                <a:avLst/>
              </a:prstGeom>
            </p:spPr>
          </p:pic>
          <p:cxnSp>
            <p:nvCxnSpPr>
              <p:cNvPr id="52" name="Straight Arrow Connector 51"/>
              <p:cNvCxnSpPr/>
              <p:nvPr/>
            </p:nvCxnSpPr>
            <p:spPr bwMode="auto">
              <a:xfrm>
                <a:off x="2424108" y="2559817"/>
                <a:ext cx="628362" cy="1277649"/>
              </a:xfrm>
              <a:prstGeom prst="straightConnector1">
                <a:avLst/>
              </a:prstGeom>
              <a:solidFill>
                <a:srgbClr val="4F81BD"/>
              </a:solidFill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</p:cxnSp>
        </p:grpSp>
        <p:sp>
          <p:nvSpPr>
            <p:cNvPr id="43" name="Rectangle 42"/>
            <p:cNvSpPr/>
            <p:nvPr/>
          </p:nvSpPr>
          <p:spPr>
            <a:xfrm>
              <a:off x="1055255" y="2463801"/>
              <a:ext cx="3402743" cy="3400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baseline="0" dirty="0">
                  <a:solidFill>
                    <a:sysClr val="windowText" lastClr="000000"/>
                  </a:solidFill>
                </a:rPr>
                <a:t>logically centralized </a:t>
              </a:r>
              <a:r>
                <a:rPr lang="en-US" sz="1200" kern="0" baseline="0" dirty="0" smtClean="0">
                  <a:solidFill>
                    <a:sysClr val="windowText" lastClr="000000"/>
                  </a:solidFill>
                </a:rPr>
                <a:t>data </a:t>
              </a:r>
              <a:r>
                <a:rPr lang="en-US" sz="1200" kern="0" baseline="0" dirty="0">
                  <a:solidFill>
                    <a:sysClr val="windowText" lastClr="000000"/>
                  </a:solidFill>
                </a:rPr>
                <a:t>store</a:t>
              </a: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4075268" y="1044076"/>
              <a:ext cx="3544732" cy="1927723"/>
              <a:chOff x="3276600" y="1581741"/>
              <a:chExt cx="2819400" cy="1390059"/>
            </a:xfrm>
          </p:grpSpPr>
          <p:cxnSp>
            <p:nvCxnSpPr>
              <p:cNvPr id="48" name="Straight Arrow Connector 47"/>
              <p:cNvCxnSpPr/>
              <p:nvPr/>
            </p:nvCxnSpPr>
            <p:spPr bwMode="auto">
              <a:xfrm flipV="1">
                <a:off x="3276600" y="2206362"/>
                <a:ext cx="1123809" cy="765438"/>
              </a:xfrm>
              <a:prstGeom prst="straightConnector1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accent2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</p:spPr>
          </p:cxnSp>
          <p:cxnSp>
            <p:nvCxnSpPr>
              <p:cNvPr id="49" name="Straight Arrow Connector 48"/>
              <p:cNvCxnSpPr/>
              <p:nvPr/>
            </p:nvCxnSpPr>
            <p:spPr bwMode="auto">
              <a:xfrm>
                <a:off x="4875089" y="2193534"/>
                <a:ext cx="1220911" cy="778266"/>
              </a:xfrm>
              <a:prstGeom prst="straightConnector1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accent2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</p:spPr>
          </p:cxnSp>
          <p:sp>
            <p:nvSpPr>
              <p:cNvPr id="50" name="AutoShape 1"/>
              <p:cNvSpPr>
                <a:spLocks/>
              </p:cNvSpPr>
              <p:nvPr/>
            </p:nvSpPr>
            <p:spPr bwMode="auto">
              <a:xfrm>
                <a:off x="3581016" y="1581741"/>
                <a:ext cx="2286768" cy="688033"/>
              </a:xfrm>
              <a:prstGeom prst="roundRect">
                <a:avLst>
                  <a:gd name="adj" fmla="val 15787"/>
                </a:avLst>
              </a:prstGeom>
              <a:solidFill>
                <a:schemeClr val="accent6">
                  <a:lumMod val="75000"/>
                </a:schemeClr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en-US" sz="1400" baseline="0" dirty="0" smtClean="0"/>
                  <a:t>programming to fill the gap</a:t>
                </a:r>
                <a:endParaRPr lang="en-US" sz="1400" baseline="0" dirty="0"/>
              </a:p>
            </p:txBody>
          </p:sp>
        </p:grp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77200" y="944018"/>
              <a:ext cx="2133600" cy="1341982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62400" y="5257800"/>
              <a:ext cx="1445692" cy="60960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17108" y="5257800"/>
              <a:ext cx="1445692" cy="609600"/>
            </a:xfrm>
            <a:prstGeom prst="rect">
              <a:avLst/>
            </a:prstGeom>
          </p:spPr>
        </p:pic>
      </p:grpSp>
      <p:sp>
        <p:nvSpPr>
          <p:cNvPr id="59" name="TextBox 58"/>
          <p:cNvSpPr txBox="1"/>
          <p:nvPr/>
        </p:nvSpPr>
        <p:spPr>
          <a:xfrm>
            <a:off x="108616" y="2780945"/>
            <a:ext cx="1458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Challenge1: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352068" y="5653531"/>
            <a:ext cx="162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Challenge</a:t>
            </a:r>
            <a:r>
              <a:rPr lang="en-US" baseline="0" smtClean="0"/>
              <a:t> </a:t>
            </a:r>
            <a:r>
              <a:rPr lang="en-US" smtClean="0"/>
              <a:t>2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93" y="820248"/>
            <a:ext cx="8966827" cy="528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9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7" grpId="0"/>
      <p:bldP spid="18" grpId="0" animBg="1"/>
      <p:bldP spid="59" grpId="0"/>
      <p:bldP spid="6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5328459"/>
              </p:ext>
            </p:extLst>
          </p:nvPr>
        </p:nvGraphicFramePr>
        <p:xfrm>
          <a:off x="106679" y="3910032"/>
          <a:ext cx="5394009" cy="267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S</a:t>
            </a:r>
            <a:r>
              <a:rPr lang="en-US" dirty="0" smtClean="0"/>
              <a:t>olution(</a:t>
            </a:r>
            <a:r>
              <a:rPr lang="en-US" sz="2800" dirty="0" smtClean="0"/>
              <a:t>New SDN Programming Tools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3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00688" y="3986448"/>
            <a:ext cx="2687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Simple </a:t>
            </a:r>
            <a:r>
              <a:rPr lang="en-US" altLang="zh-CN" dirty="0" smtClean="0"/>
              <a:t>SDN</a:t>
            </a:r>
          </a:p>
          <a:p>
            <a:r>
              <a:rPr lang="zh-CN" altLang="en-US" dirty="0"/>
              <a:t> </a:t>
            </a:r>
            <a:r>
              <a:rPr lang="en-US" dirty="0" smtClean="0"/>
              <a:t>programming </a:t>
            </a:r>
            <a:r>
              <a:rPr lang="en-US" dirty="0"/>
              <a:t>environment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5784700" y="5010100"/>
            <a:ext cx="24449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/>
              <a:t>Hight</a:t>
            </a:r>
            <a:r>
              <a:rPr lang="en-US" altLang="zh-CN" dirty="0" smtClean="0"/>
              <a:t>-level</a:t>
            </a:r>
            <a:r>
              <a:rPr lang="en-US" altLang="zh-CN" baseline="0" dirty="0" smtClean="0"/>
              <a:t> </a:t>
            </a:r>
            <a:r>
              <a:rPr lang="en-US" altLang="zh-CN" dirty="0"/>
              <a:t>programming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0798" y="4492937"/>
            <a:ext cx="42011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Automatic data dependence and re-execute</a:t>
            </a:r>
            <a:endParaRPr lang="en-US" dirty="0"/>
          </a:p>
        </p:txBody>
      </p:sp>
      <p:sp>
        <p:nvSpPr>
          <p:cNvPr id="27" name="Down Arrow 26"/>
          <p:cNvSpPr/>
          <p:nvPr/>
        </p:nvSpPr>
        <p:spPr>
          <a:xfrm>
            <a:off x="4640153" y="4589610"/>
            <a:ext cx="221873" cy="3955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2363739" y="5487729"/>
            <a:ext cx="221873" cy="2568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611452" y="5551206"/>
            <a:ext cx="221873" cy="2568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3402930" y="5010100"/>
            <a:ext cx="486416" cy="250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10800000">
            <a:off x="3361463" y="5269489"/>
            <a:ext cx="486416" cy="250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 rot="10800000">
            <a:off x="2678861" y="5489058"/>
            <a:ext cx="208453" cy="2501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 rot="10800000">
            <a:off x="1031995" y="5525983"/>
            <a:ext cx="221873" cy="2568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014235" y="963564"/>
            <a:ext cx="3523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Old SDN </a:t>
            </a:r>
            <a:r>
              <a:rPr lang="en-US" dirty="0" smtClean="0"/>
              <a:t>programming Modal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429518" y="1433512"/>
            <a:ext cx="3670995" cy="2438400"/>
            <a:chOff x="429518" y="1476375"/>
            <a:chExt cx="8320683" cy="4381500"/>
          </a:xfrm>
        </p:grpSpPr>
        <p:sp>
          <p:nvSpPr>
            <p:cNvPr id="36" name="AutoShape 1"/>
            <p:cNvSpPr>
              <a:spLocks/>
            </p:cNvSpPr>
            <p:nvPr/>
          </p:nvSpPr>
          <p:spPr bwMode="auto">
            <a:xfrm>
              <a:off x="3064669" y="4905375"/>
              <a:ext cx="4552088" cy="952500"/>
            </a:xfrm>
            <a:prstGeom prst="roundRect">
              <a:avLst>
                <a:gd name="adj" fmla="val 15000"/>
              </a:avLst>
            </a:prstGeom>
            <a:solidFill>
              <a:schemeClr val="accent1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/>
              <a:r>
                <a:rPr lang="en-US" sz="1400" baseline="0" dirty="0" smtClean="0">
                  <a:cs typeface="Helvetica Neue Light" charset="0"/>
                </a:rPr>
                <a:t>Switches</a:t>
              </a:r>
              <a:endParaRPr lang="en-US" sz="1400" baseline="0" dirty="0">
                <a:cs typeface="Helvetica Neue Light" charset="0"/>
              </a:endParaRPr>
            </a:p>
          </p:txBody>
        </p:sp>
        <p:sp>
          <p:nvSpPr>
            <p:cNvPr id="37" name="Rectangle 2"/>
            <p:cNvSpPr>
              <a:spLocks/>
            </p:cNvSpPr>
            <p:nvPr/>
          </p:nvSpPr>
          <p:spPr bwMode="auto">
            <a:xfrm>
              <a:off x="714374" y="2434201"/>
              <a:ext cx="1450019" cy="261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b">
              <a:spAutoFit/>
            </a:bodyPr>
            <a:lstStyle/>
            <a:p>
              <a:r>
                <a:rPr lang="en-US" sz="1200" b="1" baseline="0" dirty="0" smtClean="0">
                  <a:solidFill>
                    <a:schemeClr val="tx1"/>
                  </a:solidFill>
                  <a:latin typeface="Helvetica Neue" charset="0"/>
                  <a:ea typeface="ＭＳ Ｐゴシック" charset="0"/>
                  <a:cs typeface="Helvetica Neue" charset="0"/>
                  <a:sym typeface="Helvetica Neue" charset="0"/>
                </a:rPr>
                <a:t>Ops Level</a:t>
              </a:r>
              <a:endParaRPr lang="en-US" sz="1200" b="1" baseline="0" dirty="0">
                <a:solidFill>
                  <a:schemeClr val="tx1"/>
                </a:solidFill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endParaRPr>
            </a:p>
          </p:txBody>
        </p:sp>
        <p:sp>
          <p:nvSpPr>
            <p:cNvPr id="38" name="Rectangle 3"/>
            <p:cNvSpPr>
              <a:spLocks/>
            </p:cNvSpPr>
            <p:nvPr/>
          </p:nvSpPr>
          <p:spPr bwMode="auto">
            <a:xfrm>
              <a:off x="456309" y="4796402"/>
              <a:ext cx="2272228" cy="261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b">
              <a:spAutoFit/>
            </a:bodyPr>
            <a:lstStyle/>
            <a:p>
              <a:r>
                <a:rPr lang="en-US" sz="1200" b="1" baseline="0">
                  <a:solidFill>
                    <a:schemeClr val="tx1"/>
                  </a:solidFill>
                  <a:latin typeface="Helvetica Neue" charset="0"/>
                  <a:ea typeface="ＭＳ Ｐゴシック" charset="0"/>
                  <a:cs typeface="Helvetica Neue" charset="0"/>
                  <a:sym typeface="Helvetica Neue" charset="0"/>
                </a:rPr>
                <a:t>Under the hood</a:t>
              </a:r>
            </a:p>
          </p:txBody>
        </p:sp>
        <p:sp>
          <p:nvSpPr>
            <p:cNvPr id="39" name="AutoShape 4"/>
            <p:cNvSpPr>
              <a:spLocks/>
            </p:cNvSpPr>
            <p:nvPr/>
          </p:nvSpPr>
          <p:spPr bwMode="auto">
            <a:xfrm>
              <a:off x="3086100" y="3819525"/>
              <a:ext cx="4530658" cy="952500"/>
            </a:xfrm>
            <a:prstGeom prst="roundRect">
              <a:avLst>
                <a:gd name="adj" fmla="val 15000"/>
              </a:avLst>
            </a:prstGeom>
            <a:solidFill>
              <a:schemeClr val="accent1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/>
              <a:r>
                <a:rPr lang="en-US" sz="1400" baseline="0" dirty="0" smtClean="0">
                  <a:cs typeface="Helvetica Neue Light" charset="0"/>
                </a:rPr>
                <a:t>Controller </a:t>
              </a:r>
              <a:r>
                <a:rPr lang="en-US" sz="1400" baseline="0" dirty="0">
                  <a:cs typeface="Helvetica Neue Light" charset="0"/>
                </a:rPr>
                <a:t>Library</a:t>
              </a:r>
            </a:p>
          </p:txBody>
        </p:sp>
        <p:sp>
          <p:nvSpPr>
            <p:cNvPr id="40" name="AutoShape 5"/>
            <p:cNvSpPr>
              <a:spLocks/>
            </p:cNvSpPr>
            <p:nvPr/>
          </p:nvSpPr>
          <p:spPr bwMode="auto">
            <a:xfrm>
              <a:off x="3064669" y="1476375"/>
              <a:ext cx="4552088" cy="1943099"/>
            </a:xfrm>
            <a:prstGeom prst="roundRect">
              <a:avLst>
                <a:gd name="adj" fmla="val 7352"/>
              </a:avLst>
            </a:prstGeom>
            <a:solidFill>
              <a:srgbClr val="37A13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sz="1400" baseline="0"/>
            </a:p>
          </p:txBody>
        </p:sp>
        <p:sp>
          <p:nvSpPr>
            <p:cNvPr id="41" name="Rectangle 6"/>
            <p:cNvSpPr>
              <a:spLocks/>
            </p:cNvSpPr>
            <p:nvPr/>
          </p:nvSpPr>
          <p:spPr bwMode="auto">
            <a:xfrm>
              <a:off x="3239097" y="2046549"/>
              <a:ext cx="3741365" cy="304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b">
              <a:spAutoFit/>
            </a:bodyPr>
            <a:lstStyle/>
            <a:p>
              <a:r>
                <a:rPr lang="en-US" sz="1400" baseline="0" dirty="0">
                  <a:effectLst>
                    <a:outerShdw blurRad="38100" dist="38100" dir="2700000" algn="tl">
                      <a:srgbClr val="DDDDDD"/>
                    </a:outerShdw>
                  </a:effectLst>
                  <a:cs typeface="Helvetica Neue Light" charset="0"/>
                </a:rPr>
                <a:t>Step 1. Make Decisions</a:t>
              </a:r>
            </a:p>
          </p:txBody>
        </p:sp>
        <p:sp>
          <p:nvSpPr>
            <p:cNvPr id="42" name="Rectangle 7"/>
            <p:cNvSpPr>
              <a:spLocks/>
            </p:cNvSpPr>
            <p:nvPr/>
          </p:nvSpPr>
          <p:spPr bwMode="auto">
            <a:xfrm>
              <a:off x="3260526" y="2600189"/>
              <a:ext cx="3719059" cy="304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b">
              <a:spAutoFit/>
            </a:bodyPr>
            <a:lstStyle/>
            <a:p>
              <a:r>
                <a:rPr lang="en-US" sz="1400" baseline="0">
                  <a:effectLst>
                    <a:outerShdw blurRad="38100" dist="38100" dir="2700000" algn="tl">
                      <a:srgbClr val="DDDDDD"/>
                    </a:outerShdw>
                  </a:effectLst>
                  <a:cs typeface="Helvetica Neue Light" charset="0"/>
                </a:rPr>
                <a:t>Step 2. Generate Rules</a:t>
              </a:r>
            </a:p>
          </p:txBody>
        </p:sp>
        <p:sp>
          <p:nvSpPr>
            <p:cNvPr id="43" name="Line 8"/>
            <p:cNvSpPr>
              <a:spLocks noChangeShapeType="1"/>
            </p:cNvSpPr>
            <p:nvPr/>
          </p:nvSpPr>
          <p:spPr bwMode="auto">
            <a:xfrm>
              <a:off x="714375" y="4695825"/>
              <a:ext cx="7144" cy="952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200" baseline="0"/>
            </a:p>
          </p:txBody>
        </p:sp>
        <p:sp>
          <p:nvSpPr>
            <p:cNvPr id="44" name="Line 9"/>
            <p:cNvSpPr>
              <a:spLocks noChangeShapeType="1"/>
            </p:cNvSpPr>
            <p:nvPr/>
          </p:nvSpPr>
          <p:spPr bwMode="auto">
            <a:xfrm rot="10800000" flipH="1">
              <a:off x="429518" y="3637360"/>
              <a:ext cx="832068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20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643438" y="1450992"/>
            <a:ext cx="4085332" cy="2349483"/>
            <a:chOff x="408087" y="1581150"/>
            <a:chExt cx="8320683" cy="4276725"/>
          </a:xfrm>
        </p:grpSpPr>
        <p:sp>
          <p:nvSpPr>
            <p:cNvPr id="46" name="AutoShape 1"/>
            <p:cNvSpPr>
              <a:spLocks/>
            </p:cNvSpPr>
            <p:nvPr/>
          </p:nvSpPr>
          <p:spPr bwMode="auto">
            <a:xfrm>
              <a:off x="3064669" y="1581150"/>
              <a:ext cx="4053365" cy="904875"/>
            </a:xfrm>
            <a:prstGeom prst="roundRect">
              <a:avLst>
                <a:gd name="adj" fmla="val 15787"/>
              </a:avLst>
            </a:prstGeom>
            <a:solidFill>
              <a:srgbClr val="37A13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sz="1400" baseline="0"/>
            </a:p>
          </p:txBody>
        </p:sp>
        <p:sp>
          <p:nvSpPr>
            <p:cNvPr id="47" name="Rectangle 2"/>
            <p:cNvSpPr>
              <a:spLocks/>
            </p:cNvSpPr>
            <p:nvPr/>
          </p:nvSpPr>
          <p:spPr bwMode="auto">
            <a:xfrm>
              <a:off x="3307311" y="1785378"/>
              <a:ext cx="3832957" cy="4151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b">
              <a:spAutoFit/>
            </a:bodyPr>
            <a:lstStyle/>
            <a:p>
              <a:r>
                <a:rPr lang="en-US" sz="1400" baseline="0" dirty="0" smtClean="0">
                  <a:effectLst>
                    <a:outerShdw blurRad="38100" dist="38100" dir="2700000" algn="tl">
                      <a:srgbClr val="DDDDDD"/>
                    </a:outerShdw>
                  </a:effectLst>
                  <a:cs typeface="Helvetica Neue Light" charset="0"/>
                </a:rPr>
                <a:t>Step 1. Make Decisions</a:t>
              </a:r>
              <a:endParaRPr lang="en-US" sz="1400" baseline="0" dirty="0">
                <a:effectLst>
                  <a:outerShdw blurRad="38100" dist="38100" dir="2700000" algn="tl">
                    <a:srgbClr val="DDDDDD"/>
                  </a:outerShdw>
                </a:effectLst>
                <a:cs typeface="Helvetica Neue Light" charset="0"/>
              </a:endParaRPr>
            </a:p>
          </p:txBody>
        </p:sp>
        <p:sp>
          <p:nvSpPr>
            <p:cNvPr id="48" name="AutoShape 3"/>
            <p:cNvSpPr>
              <a:spLocks/>
            </p:cNvSpPr>
            <p:nvPr/>
          </p:nvSpPr>
          <p:spPr bwMode="auto">
            <a:xfrm>
              <a:off x="3064669" y="2724150"/>
              <a:ext cx="4086783" cy="952500"/>
            </a:xfrm>
            <a:prstGeom prst="roundRect">
              <a:avLst>
                <a:gd name="adj" fmla="val 15000"/>
              </a:avLst>
            </a:prstGeom>
            <a:solidFill>
              <a:srgbClr val="0C8385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sz="1400" baseline="0"/>
            </a:p>
          </p:txBody>
        </p:sp>
        <p:sp>
          <p:nvSpPr>
            <p:cNvPr id="49" name="AutoShape 4"/>
            <p:cNvSpPr>
              <a:spLocks/>
            </p:cNvSpPr>
            <p:nvPr/>
          </p:nvSpPr>
          <p:spPr bwMode="auto">
            <a:xfrm>
              <a:off x="3064669" y="4905375"/>
              <a:ext cx="4086783" cy="952500"/>
            </a:xfrm>
            <a:prstGeom prst="roundRect">
              <a:avLst>
                <a:gd name="adj" fmla="val 15000"/>
              </a:avLst>
            </a:prstGeom>
            <a:solidFill>
              <a:schemeClr val="accent1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/>
              <a:r>
                <a:rPr lang="en-US" sz="1400" baseline="0" dirty="0">
                  <a:cs typeface="Helvetica Neue Light" charset="0"/>
                </a:rPr>
                <a:t>OF Switches</a:t>
              </a:r>
            </a:p>
          </p:txBody>
        </p:sp>
        <p:sp>
          <p:nvSpPr>
            <p:cNvPr id="50" name="AutoShape 5"/>
            <p:cNvSpPr>
              <a:spLocks/>
            </p:cNvSpPr>
            <p:nvPr/>
          </p:nvSpPr>
          <p:spPr bwMode="auto">
            <a:xfrm>
              <a:off x="3064669" y="3819525"/>
              <a:ext cx="4086783" cy="952500"/>
            </a:xfrm>
            <a:prstGeom prst="roundRect">
              <a:avLst>
                <a:gd name="adj" fmla="val 15000"/>
              </a:avLst>
            </a:prstGeom>
            <a:solidFill>
              <a:schemeClr val="accent1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/>
              <a:r>
                <a:rPr lang="en-US" sz="1400" baseline="0" dirty="0">
                  <a:cs typeface="Helvetica Neue Light" charset="0"/>
                </a:rPr>
                <a:t>OF Controller Library</a:t>
              </a:r>
            </a:p>
          </p:txBody>
        </p:sp>
        <p:sp>
          <p:nvSpPr>
            <p:cNvPr id="51" name="Rectangle 50"/>
            <p:cNvSpPr>
              <a:spLocks/>
            </p:cNvSpPr>
            <p:nvPr/>
          </p:nvSpPr>
          <p:spPr bwMode="auto">
            <a:xfrm>
              <a:off x="3260528" y="2980764"/>
              <a:ext cx="3810105" cy="4151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b">
              <a:spAutoFit/>
            </a:bodyPr>
            <a:lstStyle/>
            <a:p>
              <a:r>
                <a:rPr lang="en-US" sz="1400" baseline="0" dirty="0">
                  <a:effectLst>
                    <a:outerShdw blurRad="38100" dist="38100" dir="2700000" algn="tl">
                      <a:srgbClr val="DDDDDD"/>
                    </a:outerShdw>
                  </a:effectLst>
                  <a:cs typeface="Helvetica Neue Light" charset="0"/>
                </a:rPr>
                <a:t>Step 2. Generate Rules</a:t>
              </a:r>
            </a:p>
          </p:txBody>
        </p:sp>
        <p:sp>
          <p:nvSpPr>
            <p:cNvPr id="52" name="Line 8"/>
            <p:cNvSpPr>
              <a:spLocks noChangeShapeType="1"/>
            </p:cNvSpPr>
            <p:nvPr/>
          </p:nvSpPr>
          <p:spPr bwMode="auto">
            <a:xfrm>
              <a:off x="714375" y="4695825"/>
              <a:ext cx="7144" cy="952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200" baseline="0"/>
            </a:p>
          </p:txBody>
        </p:sp>
        <p:sp>
          <p:nvSpPr>
            <p:cNvPr id="53" name="Line 9"/>
            <p:cNvSpPr>
              <a:spLocks noChangeShapeType="1"/>
            </p:cNvSpPr>
            <p:nvPr/>
          </p:nvSpPr>
          <p:spPr bwMode="auto">
            <a:xfrm rot="10800000" flipH="1">
              <a:off x="408087" y="2589610"/>
              <a:ext cx="832068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200"/>
            </a:p>
          </p:txBody>
        </p:sp>
        <p:sp>
          <p:nvSpPr>
            <p:cNvPr id="54" name="Rectangle 53"/>
            <p:cNvSpPr>
              <a:spLocks/>
            </p:cNvSpPr>
            <p:nvPr/>
          </p:nvSpPr>
          <p:spPr bwMode="auto">
            <a:xfrm>
              <a:off x="735806" y="1911092"/>
              <a:ext cx="1485517" cy="3558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b">
              <a:spAutoFit/>
            </a:bodyPr>
            <a:lstStyle/>
            <a:p>
              <a:r>
                <a:rPr lang="en-US" sz="1200" b="1" baseline="0" dirty="0" smtClean="0">
                  <a:solidFill>
                    <a:schemeClr val="tx1"/>
                  </a:solidFill>
                  <a:latin typeface="Helvetica Neue" charset="0"/>
                  <a:ea typeface="ＭＳ Ｐゴシック" charset="0"/>
                  <a:cs typeface="Helvetica Neue" charset="0"/>
                  <a:sym typeface="Helvetica Neue" charset="0"/>
                </a:rPr>
                <a:t>Ops Level</a:t>
              </a:r>
              <a:endParaRPr lang="en-US" sz="1200" b="1" baseline="0" dirty="0">
                <a:solidFill>
                  <a:schemeClr val="tx1"/>
                </a:solidFill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endParaRPr>
            </a:p>
          </p:txBody>
        </p:sp>
        <p:sp>
          <p:nvSpPr>
            <p:cNvPr id="55" name="Rectangle 54"/>
            <p:cNvSpPr>
              <a:spLocks/>
            </p:cNvSpPr>
            <p:nvPr/>
          </p:nvSpPr>
          <p:spPr bwMode="auto">
            <a:xfrm>
              <a:off x="477739" y="4273292"/>
              <a:ext cx="2327854" cy="3558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b">
              <a:spAutoFit/>
            </a:bodyPr>
            <a:lstStyle/>
            <a:p>
              <a:r>
                <a:rPr lang="en-US" sz="1200" b="1" baseline="0">
                  <a:solidFill>
                    <a:schemeClr val="tx1"/>
                  </a:solidFill>
                  <a:latin typeface="Helvetica Neue" charset="0"/>
                  <a:ea typeface="ＭＳ Ｐゴシック" charset="0"/>
                  <a:cs typeface="Helvetica Neue" charset="0"/>
                  <a:sym typeface="Helvetica Neue" charset="0"/>
                </a:rPr>
                <a:t>Under the hood</a:t>
              </a: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4924168" y="890465"/>
            <a:ext cx="4219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altLang="zh-CN" dirty="0" smtClean="0"/>
              <a:t>Super</a:t>
            </a:r>
            <a:r>
              <a:rPr lang="zh-CN" altLang="en-US" dirty="0" smtClean="0"/>
              <a:t> </a:t>
            </a:r>
            <a:r>
              <a:rPr lang="en-US" altLang="zh-CN" dirty="0" smtClean="0"/>
              <a:t>High-level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SDN programming Modal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16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  <p:bldP spid="3" grpId="0"/>
      <p:bldP spid="5" grpId="0"/>
      <p:bldP spid="6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/>
      <p:bldP spid="5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6982" y="85614"/>
            <a:ext cx="9240982" cy="685800"/>
          </a:xfrm>
        </p:spPr>
        <p:txBody>
          <a:bodyPr/>
          <a:lstStyle/>
          <a:p>
            <a:r>
              <a:rPr lang="en-US" altLang="zh-CN" dirty="0" err="1" smtClean="0"/>
              <a:t>WebIDE</a:t>
            </a:r>
            <a:r>
              <a:rPr lang="en-US" altLang="zh-CN" dirty="0" smtClean="0"/>
              <a:t>(</a:t>
            </a:r>
            <a:r>
              <a:rPr lang="en-US" altLang="zh-CN" sz="2800" dirty="0" smtClean="0"/>
              <a:t>Simple SDN </a:t>
            </a:r>
            <a:r>
              <a:rPr lang="en-US" sz="2800" dirty="0" smtClean="0"/>
              <a:t>programming environment</a:t>
            </a:r>
            <a:r>
              <a:rPr lang="en-US" altLang="zh-CN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85714"/>
            <a:ext cx="7820026" cy="1014412"/>
          </a:xfrm>
        </p:spPr>
        <p:txBody>
          <a:bodyPr/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Web-based </a:t>
            </a:r>
            <a:r>
              <a:rPr lang="en-US" sz="24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automatic 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generation of projects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Programmer focuses only on key </a:t>
            </a:r>
            <a:r>
              <a:rPr lang="en-US" sz="24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aspect(like policy)</a:t>
            </a:r>
            <a:endParaRPr lang="en-US"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4</a:t>
            </a:fld>
            <a:endParaRPr lang="en-US">
              <a:solidFill>
                <a:schemeClr val="bg2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-28575" y="1634836"/>
            <a:ext cx="9172575" cy="5115737"/>
            <a:chOff x="-28575" y="0"/>
            <a:chExt cx="11752263" cy="6750573"/>
          </a:xfrm>
        </p:grpSpPr>
        <p:pic>
          <p:nvPicPr>
            <p:cNvPr id="8" name="图片 3" descr="Screen Shot 2016-11-03 at 11.31.56 PM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575" y="0"/>
              <a:ext cx="10791605" cy="6750573"/>
            </a:xfrm>
            <a:prstGeom prst="rect">
              <a:avLst/>
            </a:prstGeom>
          </p:spPr>
        </p:pic>
        <p:sp>
          <p:nvSpPr>
            <p:cNvPr id="9" name="矩形 2"/>
            <p:cNvSpPr/>
            <p:nvPr/>
          </p:nvSpPr>
          <p:spPr>
            <a:xfrm>
              <a:off x="257175" y="257175"/>
              <a:ext cx="1978390" cy="3032661"/>
            </a:xfrm>
            <a:prstGeom prst="rect">
              <a:avLst/>
            </a:prstGeom>
            <a:noFill/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5"/>
            <p:cNvSpPr/>
            <p:nvPr/>
          </p:nvSpPr>
          <p:spPr>
            <a:xfrm>
              <a:off x="2485069" y="571500"/>
              <a:ext cx="3749418" cy="4180833"/>
            </a:xfrm>
            <a:prstGeom prst="rect">
              <a:avLst/>
            </a:prstGeom>
            <a:noFill/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6"/>
            <p:cNvSpPr/>
            <p:nvPr/>
          </p:nvSpPr>
          <p:spPr>
            <a:xfrm>
              <a:off x="6340475" y="571500"/>
              <a:ext cx="4170802" cy="4222988"/>
            </a:xfrm>
            <a:prstGeom prst="rect">
              <a:avLst/>
            </a:prstGeom>
            <a:noFill/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7"/>
            <p:cNvSpPr/>
            <p:nvPr/>
          </p:nvSpPr>
          <p:spPr>
            <a:xfrm>
              <a:off x="2057400" y="4997450"/>
              <a:ext cx="8499204" cy="1735138"/>
            </a:xfrm>
            <a:prstGeom prst="rect">
              <a:avLst/>
            </a:prstGeom>
            <a:noFill/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9"/>
            <p:cNvSpPr/>
            <p:nvPr/>
          </p:nvSpPr>
          <p:spPr>
            <a:xfrm>
              <a:off x="5195888" y="35670"/>
              <a:ext cx="1145166" cy="281830"/>
            </a:xfrm>
            <a:prstGeom prst="rect">
              <a:avLst/>
            </a:prstGeom>
            <a:noFill/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4"/>
            <p:cNvSpPr txBox="1"/>
            <p:nvPr/>
          </p:nvSpPr>
          <p:spPr>
            <a:xfrm>
              <a:off x="35779" y="3369675"/>
              <a:ext cx="2184869" cy="923330"/>
            </a:xfrm>
            <a:prstGeom prst="rect">
              <a:avLst/>
            </a:prstGeom>
          </p:spPr>
          <p:txBody>
            <a:bodyPr rtlCol="0" anchor="t">
              <a:spAutoFit/>
            </a:bodyPr>
            <a:lstStyle/>
            <a:p>
              <a:pPr algn="ctr"/>
              <a:r>
                <a:rPr lang="x-none" altLang="x-none">
                  <a:solidFill>
                    <a:srgbClr val="FF0000"/>
                  </a:solidFill>
                </a:rPr>
                <a:t>SDN </a:t>
              </a:r>
              <a:r>
                <a:rPr lang="x-none" altLang="x-none" dirty="0">
                  <a:solidFill>
                    <a:srgbClr val="FF0000"/>
                  </a:solidFill>
                </a:rPr>
                <a:t>Controller Information Management</a:t>
              </a:r>
              <a:endParaRPr lang="zh-CN" altLang="x-none" dirty="0">
                <a:solidFill>
                  <a:srgbClr val="FF0000"/>
                </a:solidFill>
              </a:endParaRPr>
            </a:p>
          </p:txBody>
        </p:sp>
        <p:sp>
          <p:nvSpPr>
            <p:cNvPr id="15" name="文本框 12"/>
            <p:cNvSpPr txBox="1"/>
            <p:nvPr/>
          </p:nvSpPr>
          <p:spPr>
            <a:xfrm>
              <a:off x="6264275" y="34925"/>
              <a:ext cx="2795764" cy="369888"/>
            </a:xfrm>
            <a:prstGeom prst="rect">
              <a:avLst/>
            </a:prstGeom>
          </p:spPr>
          <p:txBody>
            <a:bodyPr rtlCol="0">
              <a:spAutoFit/>
            </a:bodyPr>
            <a:lstStyle/>
            <a:p>
              <a:pPr algn="ctr"/>
              <a:r>
                <a:rPr lang="x-none" altLang="x-none">
                  <a:solidFill>
                    <a:srgbClr val="FF0000"/>
                  </a:solidFill>
                </a:rPr>
                <a:t>O</a:t>
              </a:r>
              <a:r>
                <a:rPr lang="x-none" altLang="x-none" dirty="0">
                  <a:solidFill>
                    <a:srgbClr val="FF0000"/>
                  </a:solidFill>
                </a:rPr>
                <a:t>ne-click deployment</a:t>
              </a:r>
              <a:endParaRPr lang="zh-CN" altLang="x-none" dirty="0">
                <a:solidFill>
                  <a:srgbClr val="FF0000"/>
                </a:solidFill>
              </a:endParaRPr>
            </a:p>
          </p:txBody>
        </p:sp>
        <p:sp>
          <p:nvSpPr>
            <p:cNvPr id="16" name="文本框 10"/>
            <p:cNvSpPr txBox="1"/>
            <p:nvPr/>
          </p:nvSpPr>
          <p:spPr>
            <a:xfrm>
              <a:off x="2551719" y="3601703"/>
              <a:ext cx="2743200" cy="646331"/>
            </a:xfrm>
            <a:prstGeom prst="rect">
              <a:avLst/>
            </a:prstGeom>
          </p:spPr>
          <p:txBody>
            <a:bodyPr rtlCol="0" anchor="t">
              <a:spAutoFit/>
            </a:bodyPr>
            <a:lstStyle/>
            <a:p>
              <a:pPr algn="ctr"/>
              <a:r>
                <a:rPr lang="x-none" altLang="x-none">
                  <a:solidFill>
                    <a:srgbClr val="FF0000"/>
                  </a:solidFill>
                </a:rPr>
                <a:t>Write Maple </a:t>
              </a:r>
              <a:r>
                <a:rPr lang="x-none" altLang="x-none" dirty="0">
                  <a:solidFill>
                    <a:srgbClr val="FF0000"/>
                  </a:solidFill>
                </a:rPr>
                <a:t>program in web-based editor easily</a:t>
              </a:r>
            </a:p>
          </p:txBody>
        </p:sp>
        <p:sp>
          <p:nvSpPr>
            <p:cNvPr id="17" name="文本框 13"/>
            <p:cNvSpPr txBox="1"/>
            <p:nvPr/>
          </p:nvSpPr>
          <p:spPr>
            <a:xfrm>
              <a:off x="9423423" y="3200400"/>
              <a:ext cx="2300265" cy="923330"/>
            </a:xfrm>
            <a:prstGeom prst="rect">
              <a:avLst/>
            </a:prstGeom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x-none" altLang="x-none" dirty="0">
                  <a:solidFill>
                    <a:srgbClr val="FF0000"/>
                  </a:solidFill>
                </a:rPr>
                <a:t>Web-based UI for real network operation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4532313" y="6115050"/>
              <a:ext cx="3944140" cy="369332"/>
            </a:xfrm>
            <a:prstGeom prst="rect">
              <a:avLst/>
            </a:prstGeom>
          </p:spPr>
          <p:txBody>
            <a:bodyPr rtlCol="0" anchor="t">
              <a:spAutoFit/>
            </a:bodyPr>
            <a:lstStyle/>
            <a:p>
              <a:pPr algn="ctr"/>
              <a:r>
                <a:rPr lang="x-none" altLang="x-none">
                  <a:solidFill>
                    <a:srgbClr val="FF0000"/>
                  </a:solidFill>
                </a:rPr>
                <a:t>Mininet based </a:t>
              </a:r>
              <a:r>
                <a:rPr lang="x-none" altLang="x-none" dirty="0">
                  <a:solidFill>
                    <a:srgbClr val="FF0000"/>
                  </a:solidFill>
                </a:rPr>
                <a:t>tools for network test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23" y="1634836"/>
            <a:ext cx="8581927" cy="5277402"/>
          </a:xfrm>
          <a:prstGeom prst="rect">
            <a:avLst/>
          </a:prstGeom>
        </p:spPr>
      </p:pic>
      <p:sp>
        <p:nvSpPr>
          <p:cNvPr id="20" name="Rounded Rectangular Callout 19"/>
          <p:cNvSpPr/>
          <p:nvPr/>
        </p:nvSpPr>
        <p:spPr bwMode="auto">
          <a:xfrm>
            <a:off x="6800850" y="1733956"/>
            <a:ext cx="2035911" cy="798403"/>
          </a:xfrm>
          <a:prstGeom prst="wedgeRoundRectCallout">
            <a:avLst>
              <a:gd name="adj1" fmla="val -78577"/>
              <a:gd name="adj2" fmla="val 71447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kumimoji="0" lang="en-US" sz="20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Automatic</a:t>
            </a:r>
            <a:r>
              <a:rPr lang="en-US" sz="200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generate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 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visualized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 </a:t>
            </a: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trace</a:t>
            </a:r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 </a:t>
            </a: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tree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 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431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5614"/>
            <a:ext cx="8819340" cy="685800"/>
          </a:xfrm>
        </p:spPr>
        <p:txBody>
          <a:bodyPr/>
          <a:lstStyle/>
          <a:p>
            <a:pPr lvl="0"/>
            <a:r>
              <a:rPr lang="en-US" altLang="zh-CN" dirty="0" smtClean="0">
                <a:solidFill>
                  <a:schemeClr val="bg1"/>
                </a:solidFill>
              </a:rPr>
              <a:t>Maple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en-US" sz="2800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high-level</a:t>
            </a:r>
            <a:r>
              <a:rPr lang="en-US" sz="2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800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all-layer programming</a:t>
            </a:r>
            <a:r>
              <a:rPr lang="en-US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412" y="844289"/>
            <a:ext cx="8693927" cy="938578"/>
          </a:xfrm>
        </p:spPr>
        <p:txBody>
          <a:bodyPr/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High-level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completely south-bound agnostic, cross-layer (L2-L7) programming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Programmer sees (logically) each and every packet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Integrated access control supporting per-user or role based programming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5</a:t>
            </a:fld>
            <a:endParaRPr lang="en-US">
              <a:solidFill>
                <a:schemeClr val="bg2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1751221"/>
            <a:ext cx="8981069" cy="4276078"/>
            <a:chOff x="2147888" y="1953272"/>
            <a:chExt cx="6996112" cy="4276078"/>
          </a:xfrm>
        </p:grpSpPr>
        <p:sp>
          <p:nvSpPr>
            <p:cNvPr id="5" name="Shape 138"/>
            <p:cNvSpPr/>
            <p:nvPr/>
          </p:nvSpPr>
          <p:spPr>
            <a:xfrm>
              <a:off x="2147888" y="1953272"/>
              <a:ext cx="6996112" cy="4240195"/>
            </a:xfrm>
            <a:prstGeom prst="rect">
              <a:avLst/>
            </a:prstGeom>
            <a:noFill/>
            <a:ln w="12700" cap="flat" cmpd="sng">
              <a:solidFill>
                <a:srgbClr val="66006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b" anchorCtr="0">
              <a:noAutofit/>
            </a:bodyPr>
            <a:lstStyle/>
            <a:p>
              <a: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Shape 139"/>
            <p:cNvSpPr txBox="1"/>
            <p:nvPr/>
          </p:nvSpPr>
          <p:spPr>
            <a:xfrm>
              <a:off x="2772792" y="1953272"/>
              <a:ext cx="6035110" cy="427607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1. private static final String[] H12_TAP = { H1, "openflow:1:2", "openflow:2:1" }​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2. private static final String[] H12_ONE = { H1, "openflow:1:2", "openflow:2:3", "openflow:4:1" }​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3. private static final String[] H12_TWO = { H1, "openflow:1:3", "openflow:3:2", "openflow:4:1" } 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4.​</a:t>
              </a:r>
              <a:r>
                <a:rPr lang="en-US" sz="1800" dirty="0" smtClean="0">
                  <a:solidFill>
                    <a:schemeClr val="dk1"/>
                  </a:solidFill>
                  <a:highlight>
                    <a:srgbClr val="FFFFFF"/>
                  </a:highlight>
                </a:rPr>
                <a:t>void 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f(</a:t>
              </a:r>
              <a:r>
                <a:rPr lang="en-US" sz="1800" b="1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Packet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pkt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) {​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5</a:t>
              </a:r>
              <a:r>
                <a:rPr lang="en-US" sz="1800" dirty="0" smtClean="0">
                  <a:solidFill>
                    <a:schemeClr val="dk1"/>
                  </a:solidFill>
                  <a:highlight>
                    <a:srgbClr val="FFFFFF"/>
                  </a:highlight>
                </a:rPr>
                <a:t>.    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int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srcIP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=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pkt.srcIP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;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int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dstIP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=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pkt.dstIP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;​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6</a:t>
              </a:r>
              <a:r>
                <a:rPr lang="en-US" sz="1800" dirty="0" smtClean="0">
                  <a:solidFill>
                    <a:schemeClr val="dk1"/>
                  </a:solidFill>
                  <a:highlight>
                    <a:srgbClr val="FFFFFF"/>
                  </a:highlight>
                </a:rPr>
                <a:t>.     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String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flowId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=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computeFlowId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(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srcIP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,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dstIP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,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pkt.srcPort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,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pkt.dstPort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,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pkt.protocol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);​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7</a:t>
              </a:r>
              <a:r>
                <a:rPr lang="en-US" sz="1800" dirty="0" smtClean="0">
                  <a:solidFill>
                    <a:schemeClr val="dk1"/>
                  </a:solidFill>
                  <a:highlight>
                    <a:srgbClr val="FFFFFF"/>
                  </a:highlight>
                </a:rPr>
                <a:t>.     </a:t>
              </a:r>
              <a:r>
                <a:rPr lang="en-US" sz="1800" dirty="0">
                  <a:solidFill>
                    <a:srgbClr val="FF0000"/>
                  </a:solidFill>
                  <a:highlight>
                    <a:srgbClr val="FFFFFF"/>
                  </a:highlight>
                </a:rPr>
                <a:t>if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(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srcIP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== H1 &amp;&amp;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dstIP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== H2 ) {​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8</a:t>
              </a:r>
              <a:r>
                <a:rPr lang="en-US" sz="1800" dirty="0" smtClean="0">
                  <a:solidFill>
                    <a:schemeClr val="dk1"/>
                  </a:solidFill>
                  <a:highlight>
                    <a:srgbClr val="FFFFFF"/>
                  </a:highlight>
                </a:rPr>
                <a:t>.         </a:t>
              </a:r>
              <a:r>
                <a:rPr lang="en-US" sz="1800" b="1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FlowMetadata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fm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=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getFlowMetadata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(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flowId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);  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9</a:t>
              </a:r>
              <a:r>
                <a:rPr lang="en-US" sz="1800" dirty="0" smtClean="0">
                  <a:solidFill>
                    <a:schemeClr val="dk1"/>
                  </a:solidFill>
                  <a:highlight>
                    <a:srgbClr val="FFFFFF"/>
                  </a:highlight>
                </a:rPr>
                <a:t>.         </a:t>
              </a:r>
              <a:r>
                <a:rPr lang="en-US" sz="1800" dirty="0">
                  <a:solidFill>
                    <a:srgbClr val="FF0000"/>
                  </a:solidFill>
                  <a:highlight>
                    <a:srgbClr val="FFFFFF"/>
                  </a:highlight>
                </a:rPr>
                <a:t>if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(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fm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== null ) { 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 smtClean="0">
                  <a:solidFill>
                    <a:schemeClr val="dk1"/>
                  </a:solidFill>
                  <a:highlight>
                    <a:srgbClr val="FFFFFF"/>
                  </a:highlight>
                </a:rPr>
                <a:t>10.            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pkt.</a:t>
              </a:r>
              <a:r>
                <a:rPr lang="en-US" sz="1800" b="1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addRoute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( H12_TAP );​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 smtClean="0">
                  <a:solidFill>
                    <a:schemeClr val="dk1"/>
                  </a:solidFill>
                  <a:highlight>
                    <a:srgbClr val="FFFFFF"/>
                  </a:highlight>
                </a:rPr>
                <a:t>11.            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pkt.</a:t>
              </a:r>
              <a:r>
                <a:rPr lang="en-US" sz="1800" b="1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addRoute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( H12_ONE );​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 smtClean="0">
                  <a:solidFill>
                    <a:schemeClr val="dk1"/>
                  </a:solidFill>
                  <a:highlight>
                    <a:srgbClr val="FFFFFF"/>
                  </a:highlight>
                </a:rPr>
                <a:t>12.         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} </a:t>
              </a:r>
              <a:r>
                <a:rPr lang="en-US" sz="1800" dirty="0">
                  <a:solidFill>
                    <a:srgbClr val="FF0000"/>
                  </a:solidFill>
                  <a:highlight>
                    <a:srgbClr val="FFFFFF"/>
                  </a:highlight>
                </a:rPr>
                <a:t>else if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(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isVideo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( </a:t>
              </a:r>
              <a:r>
                <a:rPr lang="en-US" sz="1800" b="1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getUri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(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fm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) ) ) {​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 smtClean="0">
                  <a:solidFill>
                    <a:schemeClr val="dk1"/>
                  </a:solidFill>
                  <a:highlight>
                    <a:srgbClr val="FFFFFF"/>
                  </a:highlight>
                </a:rPr>
                <a:t>13.            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pkt.</a:t>
              </a:r>
              <a:r>
                <a:rPr lang="en-US" sz="1800" b="1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addRoute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( H12_TWO );​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 smtClean="0">
                  <a:solidFill>
                    <a:schemeClr val="dk1"/>
                  </a:solidFill>
                  <a:highlight>
                    <a:srgbClr val="FFFFFF"/>
                  </a:highlight>
                </a:rPr>
                <a:t>14.         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} </a:t>
              </a:r>
              <a:r>
                <a:rPr lang="en-US" sz="1800" dirty="0">
                  <a:solidFill>
                    <a:srgbClr val="FF0000"/>
                  </a:solidFill>
                  <a:highlight>
                    <a:srgbClr val="FFFFFF"/>
                  </a:highlight>
                </a:rPr>
                <a:t>else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pkt.</a:t>
              </a:r>
              <a:r>
                <a:rPr lang="en-US" sz="1800" b="1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addRoute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( H12_ONE );​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 smtClean="0">
                  <a:solidFill>
                    <a:schemeClr val="dk1"/>
                  </a:solidFill>
                  <a:highlight>
                    <a:srgbClr val="FFFFFF"/>
                  </a:highlight>
                </a:rPr>
                <a:t>15.     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} </a:t>
              </a:r>
              <a:r>
                <a:rPr lang="en-US" sz="1800" dirty="0">
                  <a:solidFill>
                    <a:srgbClr val="FF0000"/>
                  </a:solidFill>
                  <a:highlight>
                    <a:srgbClr val="FFFFFF"/>
                  </a:highlight>
                </a:rPr>
                <a:t>else if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(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srcIP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== H2 &amp;&amp;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dstIP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== H1 ) {​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 smtClean="0">
                  <a:solidFill>
                    <a:schemeClr val="dk1"/>
                  </a:solidFill>
                  <a:highlight>
                    <a:srgbClr val="FFFFFF"/>
                  </a:highlight>
                </a:rPr>
                <a:t>16.         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…​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 smtClean="0">
                  <a:solidFill>
                    <a:schemeClr val="dk1"/>
                  </a:solidFill>
                  <a:highlight>
                    <a:srgbClr val="FFFFFF"/>
                  </a:highlight>
                </a:rPr>
                <a:t>17.     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} </a:t>
              </a:r>
              <a:r>
                <a:rPr lang="en-US" sz="1800" dirty="0">
                  <a:solidFill>
                    <a:srgbClr val="FF0000"/>
                  </a:solidFill>
                  <a:highlight>
                    <a:srgbClr val="FFFFFF"/>
                  </a:highlight>
                </a:rPr>
                <a:t>else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pkt.</a:t>
              </a:r>
              <a:r>
                <a:rPr lang="en-US" sz="1800" b="1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addRoute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( </a:t>
              </a:r>
              <a:r>
                <a:rPr lang="en-US" sz="1800" dirty="0" err="1">
                  <a:solidFill>
                    <a:schemeClr val="dk1"/>
                  </a:solidFill>
                  <a:highlight>
                    <a:srgbClr val="FFFFFF"/>
                  </a:highlight>
                </a:rPr>
                <a:t>Route.drop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 );​</a:t>
              </a:r>
            </a:p>
            <a:p>
              <a:pPr lvl="0" rtl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 smtClean="0">
                  <a:solidFill>
                    <a:schemeClr val="dk1"/>
                  </a:solidFill>
                  <a:highlight>
                    <a:srgbClr val="FFFFFF"/>
                  </a:highlight>
                </a:rPr>
                <a:t>18. </a:t>
              </a:r>
              <a:r>
                <a:rPr lang="en-US" sz="18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}​</a:t>
              </a:r>
            </a:p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" name="Shape 140"/>
            <p:cNvSpPr/>
            <p:nvPr/>
          </p:nvSpPr>
          <p:spPr>
            <a:xfrm>
              <a:off x="7492196" y="2732845"/>
              <a:ext cx="1178489" cy="523841"/>
            </a:xfrm>
            <a:prstGeom prst="wedgeRectCallout">
              <a:avLst>
                <a:gd name="adj1" fmla="val -360711"/>
                <a:gd name="adj2" fmla="val -25188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-US" sz="1800" b="1"/>
                <a:t>Per-packet</a:t>
              </a:r>
            </a:p>
            <a:p>
              <a:pPr lvl="0" algn="ctr">
                <a:spcBef>
                  <a:spcPts val="0"/>
                </a:spcBef>
                <a:buNone/>
              </a:pPr>
              <a:r>
                <a:rPr lang="en-US" sz="1800" b="1" dirty="0"/>
                <a:t>programming</a:t>
              </a:r>
            </a:p>
            <a:p>
              <a:pPr lvl="0" algn="ctr">
                <a:spcBef>
                  <a:spcPts val="0"/>
                </a:spcBef>
                <a:buNone/>
              </a:pPr>
              <a:r>
                <a:rPr lang="en-US" sz="1800" b="1" dirty="0"/>
                <a:t>model</a:t>
              </a:r>
            </a:p>
          </p:txBody>
        </p:sp>
        <p:sp>
          <p:nvSpPr>
            <p:cNvPr id="8" name="Shape 141"/>
            <p:cNvSpPr/>
            <p:nvPr/>
          </p:nvSpPr>
          <p:spPr>
            <a:xfrm>
              <a:off x="6584845" y="5182014"/>
              <a:ext cx="1332491" cy="588922"/>
            </a:xfrm>
            <a:prstGeom prst="wedgeRectCallout">
              <a:avLst>
                <a:gd name="adj1" fmla="val -175228"/>
                <a:gd name="adj2" fmla="val -63332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800" b="1"/>
                <a:t>South-band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-US" sz="1800" b="1"/>
                <a:t>agnostic</a:t>
              </a:r>
            </a:p>
          </p:txBody>
        </p:sp>
        <p:sp>
          <p:nvSpPr>
            <p:cNvPr id="9" name="Shape 142"/>
            <p:cNvSpPr/>
            <p:nvPr/>
          </p:nvSpPr>
          <p:spPr>
            <a:xfrm>
              <a:off x="6515767" y="3924889"/>
              <a:ext cx="1076596" cy="588922"/>
            </a:xfrm>
            <a:prstGeom prst="wedgeRectCallout">
              <a:avLst>
                <a:gd name="adj1" fmla="val -232252"/>
                <a:gd name="adj2" fmla="val 62523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800" b="1"/>
                <a:t>Meta header to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-US" sz="1800" b="1" dirty="0"/>
                <a:t>control cross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-US" sz="1800" b="1" dirty="0"/>
                <a:t>layers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888790" y="5991416"/>
            <a:ext cx="7041760" cy="590839"/>
          </a:xfrm>
          <a:prstGeom prst="rect">
            <a:avLst/>
          </a:prstGeom>
          <a:gradFill rotWithShape="1">
            <a:gsLst>
              <a:gs pos="0">
                <a:srgbClr val="9E9273">
                  <a:tint val="100000"/>
                  <a:shade val="100000"/>
                  <a:satMod val="130000"/>
                </a:srgbClr>
              </a:gs>
              <a:gs pos="100000">
                <a:srgbClr val="9E9273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tIns="18288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Does not specify anything on flow tables!</a:t>
            </a:r>
            <a:endParaRPr kumimoji="0" lang="en-US" sz="2800" i="0" u="none" strike="noStrike" kern="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0503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FAST(</a:t>
            </a:r>
            <a:r>
              <a:rPr lang="en-US" sz="2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automation function store</a:t>
            </a:r>
            <a:r>
              <a:rPr lang="en-US" altLang="zh-CN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666" y="890588"/>
            <a:ext cx="3999722" cy="2309812"/>
          </a:xfrm>
        </p:spPr>
        <p:txBody>
          <a:bodyPr/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Automatic execution </a:t>
            </a:r>
            <a:r>
              <a:rPr lang="en-US" sz="20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MapleApp</a:t>
            </a:r>
            <a:r>
              <a:rPr lang="en-US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dependency 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tracking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Automatic cleanup, </a:t>
            </a:r>
            <a:r>
              <a:rPr lang="en-US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re-execution </a:t>
            </a:r>
            <a:r>
              <a:rPr lang="en-US" sz="20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MapleApp</a:t>
            </a:r>
            <a:r>
              <a:rPr lang="en-US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(intent ++)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Host generic network functions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6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388" y="870716"/>
            <a:ext cx="4900612" cy="5682484"/>
          </a:xfrm>
          <a:prstGeom prst="rect">
            <a:avLst/>
          </a:prstGeom>
        </p:spPr>
      </p:pic>
      <p:pic>
        <p:nvPicPr>
          <p:cNvPr id="6" name="Shape 197" descr="complexity-efficiency.png"/>
          <p:cNvPicPr preferRelativeResize="0"/>
          <p:nvPr/>
        </p:nvPicPr>
        <p:blipFill rotWithShape="1">
          <a:blip r:embed="rId3">
            <a:alphaModFix/>
          </a:blip>
          <a:srcRect t="367" b="367"/>
          <a:stretch/>
        </p:blipFill>
        <p:spPr>
          <a:xfrm>
            <a:off x="462525" y="1357313"/>
            <a:ext cx="3680850" cy="50625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73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 smtClean="0"/>
              <a:t>DEMO(</a:t>
            </a:r>
            <a:r>
              <a:rPr lang="en-US" sz="20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Realizing Super </a:t>
            </a:r>
            <a:r>
              <a:rPr lang="en-US" sz="2000" dirty="0" smtClean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SDN </a:t>
            </a:r>
            <a:r>
              <a:rPr lang="en-US" sz="20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Programming using </a:t>
            </a:r>
            <a:r>
              <a:rPr lang="en-US" sz="2000" dirty="0" err="1" smtClean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OpenFlow</a:t>
            </a:r>
            <a:r>
              <a:rPr lang="en-US" sz="2000" dirty="0" smtClean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&amp; Bro</a:t>
            </a:r>
            <a:r>
              <a:rPr lang="en-US" altLang="zh-CN" sz="4000" dirty="0" smtClean="0"/>
              <a:t>)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7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5" name="Shape 148"/>
          <p:cNvSpPr/>
          <p:nvPr/>
        </p:nvSpPr>
        <p:spPr>
          <a:xfrm>
            <a:off x="1375631" y="2802097"/>
            <a:ext cx="589200" cy="539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/>
              <a:t>S1</a:t>
            </a:r>
          </a:p>
        </p:txBody>
      </p:sp>
      <p:sp>
        <p:nvSpPr>
          <p:cNvPr id="6" name="Shape 149"/>
          <p:cNvSpPr/>
          <p:nvPr/>
        </p:nvSpPr>
        <p:spPr>
          <a:xfrm>
            <a:off x="2428297" y="3341810"/>
            <a:ext cx="589200" cy="539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/>
              <a:t>S3</a:t>
            </a:r>
          </a:p>
        </p:txBody>
      </p:sp>
      <p:sp>
        <p:nvSpPr>
          <p:cNvPr id="7" name="Shape 150"/>
          <p:cNvSpPr/>
          <p:nvPr/>
        </p:nvSpPr>
        <p:spPr>
          <a:xfrm>
            <a:off x="2428297" y="2262374"/>
            <a:ext cx="589200" cy="539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/>
              <a:t>S2</a:t>
            </a:r>
          </a:p>
        </p:txBody>
      </p:sp>
      <p:sp>
        <p:nvSpPr>
          <p:cNvPr id="8" name="Shape 151"/>
          <p:cNvSpPr/>
          <p:nvPr/>
        </p:nvSpPr>
        <p:spPr>
          <a:xfrm>
            <a:off x="3480984" y="2802097"/>
            <a:ext cx="589200" cy="539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/>
              <a:t>S4</a:t>
            </a:r>
          </a:p>
        </p:txBody>
      </p:sp>
      <p:cxnSp>
        <p:nvCxnSpPr>
          <p:cNvPr id="9" name="Shape 152"/>
          <p:cNvCxnSpPr/>
          <p:nvPr/>
        </p:nvCxnSpPr>
        <p:spPr>
          <a:xfrm rot="10800000" flipH="1">
            <a:off x="1878544" y="2532234"/>
            <a:ext cx="549900" cy="34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" name="Shape 153"/>
          <p:cNvCxnSpPr/>
          <p:nvPr/>
        </p:nvCxnSpPr>
        <p:spPr>
          <a:xfrm>
            <a:off x="3017497" y="2532224"/>
            <a:ext cx="549899" cy="34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54"/>
          <p:cNvCxnSpPr/>
          <p:nvPr/>
        </p:nvCxnSpPr>
        <p:spPr>
          <a:xfrm>
            <a:off x="1878544" y="3262760"/>
            <a:ext cx="549900" cy="34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" name="Shape 155"/>
          <p:cNvCxnSpPr/>
          <p:nvPr/>
        </p:nvCxnSpPr>
        <p:spPr>
          <a:xfrm rot="10800000" flipH="1">
            <a:off x="3017497" y="3262760"/>
            <a:ext cx="549899" cy="34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56"/>
          <p:cNvSpPr/>
          <p:nvPr/>
        </p:nvSpPr>
        <p:spPr>
          <a:xfrm>
            <a:off x="7631" y="2436824"/>
            <a:ext cx="888600" cy="539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/>
              <a:t>Client1</a:t>
            </a:r>
          </a:p>
        </p:txBody>
      </p:sp>
      <p:sp>
        <p:nvSpPr>
          <p:cNvPr id="14" name="Shape 157"/>
          <p:cNvSpPr/>
          <p:nvPr/>
        </p:nvSpPr>
        <p:spPr>
          <a:xfrm>
            <a:off x="4385106" y="2802099"/>
            <a:ext cx="888600" cy="539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/>
              <a:t>Server</a:t>
            </a:r>
          </a:p>
        </p:txBody>
      </p:sp>
      <p:sp>
        <p:nvSpPr>
          <p:cNvPr id="15" name="Shape 158"/>
          <p:cNvSpPr/>
          <p:nvPr/>
        </p:nvSpPr>
        <p:spPr>
          <a:xfrm>
            <a:off x="1338681" y="1924511"/>
            <a:ext cx="589200" cy="539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Bro</a:t>
            </a:r>
          </a:p>
        </p:txBody>
      </p:sp>
      <p:sp>
        <p:nvSpPr>
          <p:cNvPr id="16" name="Shape 159"/>
          <p:cNvSpPr/>
          <p:nvPr/>
        </p:nvSpPr>
        <p:spPr>
          <a:xfrm>
            <a:off x="2445743" y="1350499"/>
            <a:ext cx="1078200" cy="539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Controller</a:t>
            </a:r>
          </a:p>
        </p:txBody>
      </p:sp>
      <p:cxnSp>
        <p:nvCxnSpPr>
          <p:cNvPr id="17" name="Shape 160"/>
          <p:cNvCxnSpPr/>
          <p:nvPr/>
        </p:nvCxnSpPr>
        <p:spPr>
          <a:xfrm>
            <a:off x="1927881" y="2194361"/>
            <a:ext cx="586800" cy="14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" name="Shape 161"/>
          <p:cNvCxnSpPr/>
          <p:nvPr/>
        </p:nvCxnSpPr>
        <p:spPr>
          <a:xfrm>
            <a:off x="896231" y="2706674"/>
            <a:ext cx="479400" cy="36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9" name="Shape 162"/>
          <p:cNvCxnSpPr/>
          <p:nvPr/>
        </p:nvCxnSpPr>
        <p:spPr>
          <a:xfrm>
            <a:off x="4070184" y="3071947"/>
            <a:ext cx="315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" name="Shape 163"/>
          <p:cNvCxnSpPr/>
          <p:nvPr/>
        </p:nvCxnSpPr>
        <p:spPr>
          <a:xfrm flipH="1">
            <a:off x="1670243" y="1890199"/>
            <a:ext cx="1314600" cy="91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21" name="Shape 164"/>
          <p:cNvCxnSpPr/>
          <p:nvPr/>
        </p:nvCxnSpPr>
        <p:spPr>
          <a:xfrm flipH="1">
            <a:off x="2722943" y="1890199"/>
            <a:ext cx="261900" cy="37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22" name="Shape 165"/>
          <p:cNvCxnSpPr/>
          <p:nvPr/>
        </p:nvCxnSpPr>
        <p:spPr>
          <a:xfrm flipH="1">
            <a:off x="2722943" y="1890199"/>
            <a:ext cx="261900" cy="145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23" name="Shape 166"/>
          <p:cNvCxnSpPr/>
          <p:nvPr/>
        </p:nvCxnSpPr>
        <p:spPr>
          <a:xfrm>
            <a:off x="2984843" y="1890199"/>
            <a:ext cx="790800" cy="91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24" name="Shape 167"/>
          <p:cNvSpPr txBox="1"/>
          <p:nvPr/>
        </p:nvSpPr>
        <p:spPr>
          <a:xfrm>
            <a:off x="5933229" y="1604529"/>
            <a:ext cx="3096469" cy="4209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600" b="1" dirty="0"/>
              <a:t>1:ID</a:t>
            </a:r>
            <a:r>
              <a:rPr lang="en-US" sz="1600" b="1" dirty="0" smtClean="0"/>
              <a:t>E </a:t>
            </a:r>
            <a:r>
              <a:rPr lang="en-US" sz="1600" b="1" dirty="0"/>
              <a:t>writes </a:t>
            </a:r>
            <a:r>
              <a:rPr lang="en-US" sz="1600" b="1" dirty="0" err="1"/>
              <a:t>MapleApp</a:t>
            </a:r>
            <a:r>
              <a:rPr lang="en-US" sz="1600" b="1" dirty="0"/>
              <a:t> and Bro programs</a:t>
            </a:r>
          </a:p>
        </p:txBody>
      </p:sp>
      <p:sp>
        <p:nvSpPr>
          <p:cNvPr id="25" name="Shape 168"/>
          <p:cNvSpPr txBox="1"/>
          <p:nvPr/>
        </p:nvSpPr>
        <p:spPr>
          <a:xfrm>
            <a:off x="5933229" y="2312237"/>
            <a:ext cx="3096469" cy="3944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600" b="1" dirty="0" smtClean="0"/>
              <a:t>2:IDE </a:t>
            </a:r>
            <a:r>
              <a:rPr lang="en-US" sz="1600" b="1" dirty="0"/>
              <a:t>deploys </a:t>
            </a:r>
            <a:r>
              <a:rPr lang="en-US" sz="1600" b="1" dirty="0" err="1"/>
              <a:t>MapleApp</a:t>
            </a:r>
            <a:r>
              <a:rPr lang="en-US" sz="1600" b="1" dirty="0"/>
              <a:t> and Bro programs</a:t>
            </a:r>
          </a:p>
        </p:txBody>
      </p:sp>
      <p:sp>
        <p:nvSpPr>
          <p:cNvPr id="26" name="Shape 169"/>
          <p:cNvSpPr txBox="1"/>
          <p:nvPr/>
        </p:nvSpPr>
        <p:spPr>
          <a:xfrm>
            <a:off x="5933231" y="2648792"/>
            <a:ext cx="2886109" cy="3220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-US" sz="1600" b="1" dirty="0"/>
          </a:p>
        </p:txBody>
      </p:sp>
      <p:sp>
        <p:nvSpPr>
          <p:cNvPr id="27" name="Shape 170"/>
          <p:cNvSpPr/>
          <p:nvPr/>
        </p:nvSpPr>
        <p:spPr>
          <a:xfrm>
            <a:off x="23556" y="3341799"/>
            <a:ext cx="888600" cy="539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Client2</a:t>
            </a:r>
          </a:p>
        </p:txBody>
      </p:sp>
      <p:cxnSp>
        <p:nvCxnSpPr>
          <p:cNvPr id="28" name="Shape 171"/>
          <p:cNvCxnSpPr/>
          <p:nvPr/>
        </p:nvCxnSpPr>
        <p:spPr>
          <a:xfrm rot="10800000" flipH="1">
            <a:off x="912156" y="3071949"/>
            <a:ext cx="463500" cy="53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172"/>
          <p:cNvSpPr txBox="1"/>
          <p:nvPr/>
        </p:nvSpPr>
        <p:spPr>
          <a:xfrm>
            <a:off x="5915334" y="2724953"/>
            <a:ext cx="3096469" cy="3459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600" b="1" dirty="0"/>
              <a:t>3</a:t>
            </a:r>
            <a:r>
              <a:rPr lang="en-US" sz="1600" b="1" dirty="0" smtClean="0"/>
              <a:t>:Client1 </a:t>
            </a:r>
            <a:r>
              <a:rPr lang="en-US" sz="1600" b="1" dirty="0"/>
              <a:t>sends a request for a </a:t>
            </a:r>
            <a:r>
              <a:rPr lang="en-US" sz="1600" b="1" dirty="0" smtClean="0"/>
              <a:t>word file </a:t>
            </a:r>
            <a:r>
              <a:rPr lang="en-US" sz="1600" b="1" dirty="0"/>
              <a:t>at the Server</a:t>
            </a:r>
          </a:p>
        </p:txBody>
      </p:sp>
      <p:sp>
        <p:nvSpPr>
          <p:cNvPr id="30" name="Shape 173"/>
          <p:cNvSpPr txBox="1"/>
          <p:nvPr/>
        </p:nvSpPr>
        <p:spPr>
          <a:xfrm>
            <a:off x="5933229" y="3332643"/>
            <a:ext cx="3315950" cy="4291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600" b="1" dirty="0"/>
              <a:t>4</a:t>
            </a:r>
            <a:r>
              <a:rPr lang="en-US" sz="1600" b="1" dirty="0" smtClean="0"/>
              <a:t>:Client2 </a:t>
            </a:r>
            <a:r>
              <a:rPr lang="en-US" sz="1600" b="1" dirty="0"/>
              <a:t>sends a request for an mp4 file at the Server</a:t>
            </a:r>
          </a:p>
        </p:txBody>
      </p:sp>
      <p:sp>
        <p:nvSpPr>
          <p:cNvPr id="31" name="Shape 174"/>
          <p:cNvSpPr/>
          <p:nvPr/>
        </p:nvSpPr>
        <p:spPr>
          <a:xfrm>
            <a:off x="4158856" y="975524"/>
            <a:ext cx="1552800" cy="460800"/>
          </a:xfrm>
          <a:prstGeom prst="snip1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/>
              <a:t>MapleApp.java</a:t>
            </a:r>
          </a:p>
        </p:txBody>
      </p:sp>
      <p:sp>
        <p:nvSpPr>
          <p:cNvPr id="32" name="Shape 175"/>
          <p:cNvSpPr/>
          <p:nvPr/>
        </p:nvSpPr>
        <p:spPr>
          <a:xfrm>
            <a:off x="346331" y="975524"/>
            <a:ext cx="888600" cy="460800"/>
          </a:xfrm>
          <a:prstGeom prst="snip1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/>
              <a:t>http.bro</a:t>
            </a:r>
          </a:p>
        </p:txBody>
      </p:sp>
      <p:sp>
        <p:nvSpPr>
          <p:cNvPr id="33" name="Shape 176"/>
          <p:cNvSpPr/>
          <p:nvPr/>
        </p:nvSpPr>
        <p:spPr>
          <a:xfrm rot="5400000">
            <a:off x="626881" y="1512662"/>
            <a:ext cx="689999" cy="659700"/>
          </a:xfrm>
          <a:prstGeom prst="bentUpArrow">
            <a:avLst>
              <a:gd name="adj1" fmla="val 17909"/>
              <a:gd name="adj2" fmla="val 33535"/>
              <a:gd name="adj3" fmla="val 48484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34" name="Shape 177"/>
          <p:cNvSpPr/>
          <p:nvPr/>
        </p:nvSpPr>
        <p:spPr>
          <a:xfrm rot="-5398059" flipH="1">
            <a:off x="4136761" y="1057723"/>
            <a:ext cx="531300" cy="1403400"/>
          </a:xfrm>
          <a:prstGeom prst="bentUpArrow">
            <a:avLst>
              <a:gd name="adj1" fmla="val 19959"/>
              <a:gd name="adj2" fmla="val 34620"/>
              <a:gd name="adj3" fmla="val 48674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/>
          </a:p>
        </p:txBody>
      </p:sp>
      <p:pic>
        <p:nvPicPr>
          <p:cNvPr id="35" name="Shape 178"/>
          <p:cNvPicPr preferRelativeResize="0"/>
          <p:nvPr/>
        </p:nvPicPr>
        <p:blipFill rotWithShape="1">
          <a:blip r:embed="rId3">
            <a:alphaModFix/>
          </a:blip>
          <a:srcRect l="24643" t="19408" r="26528" b="33287"/>
          <a:stretch/>
        </p:blipFill>
        <p:spPr>
          <a:xfrm>
            <a:off x="112231" y="4086090"/>
            <a:ext cx="2699373" cy="1634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179"/>
          <p:cNvPicPr preferRelativeResize="0"/>
          <p:nvPr/>
        </p:nvPicPr>
        <p:blipFill rotWithShape="1">
          <a:blip r:embed="rId4">
            <a:alphaModFix/>
          </a:blip>
          <a:srcRect l="27450" t="20917" r="25673" b="35620"/>
          <a:stretch/>
        </p:blipFill>
        <p:spPr>
          <a:xfrm>
            <a:off x="1203643" y="4342186"/>
            <a:ext cx="3038525" cy="176071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Shape 180"/>
          <p:cNvSpPr/>
          <p:nvPr/>
        </p:nvSpPr>
        <p:spPr>
          <a:xfrm>
            <a:off x="1547331" y="1355961"/>
            <a:ext cx="721800" cy="4608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/>
          </a:p>
        </p:txBody>
      </p:sp>
      <p:pic>
        <p:nvPicPr>
          <p:cNvPr id="38" name="Shape 181"/>
          <p:cNvPicPr preferRelativeResize="0"/>
          <p:nvPr/>
        </p:nvPicPr>
        <p:blipFill rotWithShape="1">
          <a:blip r:embed="rId5">
            <a:alphaModFix/>
          </a:blip>
          <a:srcRect l="25716" t="19417" r="29698" b="43225"/>
          <a:stretch/>
        </p:blipFill>
        <p:spPr>
          <a:xfrm>
            <a:off x="-10896" y="4072249"/>
            <a:ext cx="3038526" cy="1591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Shape 1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7706" y="3993323"/>
            <a:ext cx="4892400" cy="280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Shape 1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39755" y="4685674"/>
            <a:ext cx="2931473" cy="214374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TextBox 40"/>
          <p:cNvSpPr txBox="1"/>
          <p:nvPr/>
        </p:nvSpPr>
        <p:spPr>
          <a:xfrm>
            <a:off x="5825958" y="1005570"/>
            <a:ext cx="3318042" cy="574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b="1" dirty="0"/>
              <a:t>Step of </a:t>
            </a:r>
            <a:r>
              <a:rPr lang="en-US" sz="2000" b="1" dirty="0" smtClean="0"/>
              <a:t>Demo</a:t>
            </a:r>
            <a:r>
              <a:rPr lang="zh-CN" altLang="en-US" sz="2000" b="1" dirty="0" smtClean="0"/>
              <a:t>（</a:t>
            </a:r>
            <a:r>
              <a:rPr lang="en-US" altLang="zh-CN" sz="1800" dirty="0" smtClean="0"/>
              <a:t>Firstly,</a:t>
            </a:r>
            <a:r>
              <a:rPr lang="en-US" sz="1800" dirty="0"/>
              <a:t> </a:t>
            </a:r>
            <a:r>
              <a:rPr lang="en-US" sz="1800" dirty="0" smtClean="0"/>
              <a:t>Start </a:t>
            </a:r>
            <a:r>
              <a:rPr lang="en-US" sz="1800" dirty="0"/>
              <a:t>an HTTP server at the </a:t>
            </a:r>
            <a:r>
              <a:rPr lang="en-US" sz="1800" dirty="0" smtClean="0"/>
              <a:t>Server</a:t>
            </a:r>
            <a:r>
              <a:rPr lang="en-US" altLang="zh-CN" sz="1800" baseline="0" dirty="0" smtClean="0"/>
              <a:t> </a:t>
            </a:r>
            <a:r>
              <a:rPr lang="zh-CN" altLang="en-US" sz="2000" b="1" dirty="0" smtClean="0"/>
              <a:t>）</a:t>
            </a:r>
            <a:r>
              <a:rPr lang="en-US" sz="2000" b="1" dirty="0" smtClean="0"/>
              <a:t>:</a:t>
            </a:r>
            <a:endParaRPr lang="en-US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718708" y="3931255"/>
            <a:ext cx="3548419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When user want to get different type file, Bro can got L7 info-&gt;controller. FAST can trace data </a:t>
            </a:r>
            <a:r>
              <a:rPr lang="en-US" sz="2000" dirty="0" smtClean="0">
                <a:solidFill>
                  <a:srgbClr val="FF0000"/>
                </a:solidFill>
              </a:rPr>
              <a:t>dependence </a:t>
            </a:r>
            <a:r>
              <a:rPr lang="en-US" sz="2000" dirty="0">
                <a:solidFill>
                  <a:srgbClr val="FF0000"/>
                </a:solidFill>
              </a:rPr>
              <a:t>and re-execute Maple-&gt;get new path to send different file.  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040582" y="1885696"/>
            <a:ext cx="2989116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Set default datapath:S1-&gt;S2-&gt;S4, Make Bro can get http information.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579224" y="5866515"/>
            <a:ext cx="3432579" cy="590839"/>
          </a:xfrm>
          <a:prstGeom prst="rect">
            <a:avLst/>
          </a:prstGeom>
          <a:gradFill rotWithShape="1">
            <a:gsLst>
              <a:gs pos="0">
                <a:srgbClr val="9E9273">
                  <a:tint val="100000"/>
                  <a:shade val="100000"/>
                  <a:satMod val="130000"/>
                </a:srgbClr>
              </a:gs>
              <a:gs pos="100000">
                <a:srgbClr val="9E9273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tIns="18288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It’s work!</a:t>
            </a:r>
            <a:endParaRPr kumimoji="0" lang="en-US" sz="2800" i="0" u="none" strike="noStrike" kern="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864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4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2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2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1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3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3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3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23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3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7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23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7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23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8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23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8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23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9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7" grpId="0" animBg="1"/>
      <p:bldP spid="8" grpId="0" animBg="1"/>
      <p:bldP spid="8" grpId="1" animBg="1"/>
      <p:bldP spid="13" grpId="0" animBg="1"/>
      <p:bldP spid="14" grpId="0" animBg="1"/>
      <p:bldP spid="14" grpId="1" animBg="1"/>
      <p:bldP spid="14" grpId="2" animBg="1"/>
      <p:bldP spid="15" grpId="2" animBg="1"/>
      <p:bldP spid="15" grpId="3" animBg="1"/>
      <p:bldP spid="16" grpId="2" animBg="1"/>
      <p:bldP spid="16" grpId="3" animBg="1"/>
      <p:bldP spid="27" grpId="0" animBg="1"/>
      <p:bldP spid="3" grpId="0"/>
      <p:bldP spid="42" grpId="0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8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5" name="Shape 96"/>
          <p:cNvSpPr txBox="1">
            <a:spLocks/>
          </p:cNvSpPr>
          <p:nvPr/>
        </p:nvSpPr>
        <p:spPr bwMode="auto">
          <a:xfrm>
            <a:off x="442912" y="832590"/>
            <a:ext cx="8701088" cy="44926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E7BBD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j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j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86868"/>
                </a:solidFill>
                <a:latin typeface="+mj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86868"/>
                </a:solidFill>
                <a:latin typeface="+mj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86868"/>
                </a:solidFill>
                <a:latin typeface="+mj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86868"/>
                </a:solidFill>
                <a:latin typeface="+mj-lt"/>
                <a:ea typeface="+mn-ea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kern="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Powerful state of the art, generic tools to substantially simplify SDN programming</a:t>
            </a:r>
            <a:endParaRPr lang="en-US" sz="1800" kern="0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99"/>
          <p:cNvSpPr/>
          <p:nvPr/>
        </p:nvSpPr>
        <p:spPr>
          <a:xfrm>
            <a:off x="3809750" y="3157008"/>
            <a:ext cx="1229517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02"/>
          <p:cNvSpPr/>
          <p:nvPr/>
        </p:nvSpPr>
        <p:spPr>
          <a:xfrm>
            <a:off x="3867175" y="4483742"/>
            <a:ext cx="1193798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Shape 106"/>
          <p:cNvSpPr/>
          <p:nvPr/>
        </p:nvSpPr>
        <p:spPr>
          <a:xfrm>
            <a:off x="3824526" y="1920118"/>
            <a:ext cx="1214741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Frame 19"/>
          <p:cNvSpPr/>
          <p:nvPr/>
        </p:nvSpPr>
        <p:spPr bwMode="auto">
          <a:xfrm>
            <a:off x="1" y="1585217"/>
            <a:ext cx="3771900" cy="3786883"/>
          </a:xfrm>
          <a:prstGeom prst="frame">
            <a:avLst>
              <a:gd name="adj1" fmla="val 239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1" name="Shape 97"/>
          <p:cNvSpPr/>
          <p:nvPr/>
        </p:nvSpPr>
        <p:spPr>
          <a:xfrm>
            <a:off x="242637" y="2837323"/>
            <a:ext cx="3372101" cy="920928"/>
          </a:xfrm>
          <a:prstGeom prst="rect">
            <a:avLst/>
          </a:prstGeom>
          <a:noFill/>
          <a:ln w="9525" cap="flat" cmpd="sng">
            <a:solidFill>
              <a:srgbClr val="52525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Low-level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complex, limited (L2-L4)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OpenFlow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rule programming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Programmer can define only at flow level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Specific access control allowing only hosts partition</a:t>
            </a:r>
            <a:b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Shape 101"/>
          <p:cNvSpPr/>
          <p:nvPr/>
        </p:nvSpPr>
        <p:spPr>
          <a:xfrm>
            <a:off x="256873" y="4206356"/>
            <a:ext cx="3357865" cy="851419"/>
          </a:xfrm>
          <a:prstGeom prst="rect">
            <a:avLst/>
          </a:prstGeom>
          <a:noFill/>
          <a:ln w="9525" cap="flat" cmpd="sng">
            <a:solidFill>
              <a:srgbClr val="52525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Complex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manual tracking of execution dependency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Manual cleanup, re-execute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Designed directly on raw data store</a:t>
            </a:r>
          </a:p>
        </p:txBody>
      </p:sp>
      <p:sp>
        <p:nvSpPr>
          <p:cNvPr id="23" name="Shape 104"/>
          <p:cNvSpPr/>
          <p:nvPr/>
        </p:nvSpPr>
        <p:spPr>
          <a:xfrm>
            <a:off x="256874" y="1976813"/>
            <a:ext cx="3050076" cy="372386"/>
          </a:xfrm>
          <a:prstGeom prst="rect">
            <a:avLst/>
          </a:prstGeom>
          <a:noFill/>
          <a:ln w="9525" cap="flat" cmpd="sng">
            <a:solidFill>
              <a:srgbClr val="52525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Complex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manual maven programming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09725" y="1074779"/>
            <a:ext cx="1319212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Before</a:t>
            </a:r>
            <a:endParaRPr lang="en-US" dirty="0"/>
          </a:p>
        </p:txBody>
      </p:sp>
      <p:sp>
        <p:nvSpPr>
          <p:cNvPr id="25" name="Frame 24"/>
          <p:cNvSpPr/>
          <p:nvPr/>
        </p:nvSpPr>
        <p:spPr bwMode="auto">
          <a:xfrm>
            <a:off x="5091892" y="1585217"/>
            <a:ext cx="4052108" cy="3786883"/>
          </a:xfrm>
          <a:prstGeom prst="frame">
            <a:avLst>
              <a:gd name="adj1" fmla="val 25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6" name="Shape 98"/>
          <p:cNvSpPr/>
          <p:nvPr/>
        </p:nvSpPr>
        <p:spPr>
          <a:xfrm>
            <a:off x="5229225" y="2709066"/>
            <a:ext cx="3785396" cy="1162848"/>
          </a:xfrm>
          <a:prstGeom prst="rect">
            <a:avLst/>
          </a:prstGeom>
          <a:noFill/>
          <a:ln w="9525" cap="flat" cmpd="sng">
            <a:solidFill>
              <a:srgbClr val="52525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High-level, completely </a:t>
            </a:r>
            <a:r>
              <a:rPr lang="en-US" sz="1600" b="0" i="0" u="none" strike="noStrike" cap="none" dirty="0" smtClean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south-bound agnostic</a:t>
            </a:r>
            <a:r>
              <a: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cross-layer (</a:t>
            </a:r>
            <a:r>
              <a:rPr lang="en-US" sz="1600" b="1" i="0" u="none" strike="noStrike" cap="none" dirty="0" smtClean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L2-L7</a:t>
            </a:r>
            <a:r>
              <a: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programming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Programmer sees (logically) each and </a:t>
            </a:r>
            <a:r>
              <a:rPr lang="en-US" sz="1600" b="0" i="0" u="none" strike="noStrike" cap="none" dirty="0" smtClean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every packet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Integrated </a:t>
            </a:r>
            <a:r>
              <a:rPr lang="en-US" sz="1600" b="0" i="0" u="none" strike="noStrike" cap="none" dirty="0" smtClean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access control </a:t>
            </a:r>
            <a:r>
              <a: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supporting per-user or role based programming</a:t>
            </a:r>
            <a:endParaRPr lang="en-US"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Shape 100"/>
          <p:cNvSpPr/>
          <p:nvPr/>
        </p:nvSpPr>
        <p:spPr>
          <a:xfrm>
            <a:off x="5229225" y="4393898"/>
            <a:ext cx="3785396" cy="663877"/>
          </a:xfrm>
          <a:prstGeom prst="rect">
            <a:avLst/>
          </a:prstGeom>
          <a:noFill/>
          <a:ln w="9525" cap="flat" cmpd="sng">
            <a:solidFill>
              <a:srgbClr val="52525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Automatic 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execution </a:t>
            </a:r>
            <a:r>
              <a:rPr lang="en-US" sz="1600" b="0" i="0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dependency tracking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Automatic cleanup, </a:t>
            </a:r>
            <a:r>
              <a:rPr lang="en-US" sz="1600" b="0" i="0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re-execution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(intent ++)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Host generic network functions</a:t>
            </a:r>
          </a:p>
        </p:txBody>
      </p:sp>
      <p:sp>
        <p:nvSpPr>
          <p:cNvPr id="28" name="Shape 105"/>
          <p:cNvSpPr/>
          <p:nvPr/>
        </p:nvSpPr>
        <p:spPr>
          <a:xfrm>
            <a:off x="5229225" y="1895262"/>
            <a:ext cx="3785395" cy="453936"/>
          </a:xfrm>
          <a:prstGeom prst="rect">
            <a:avLst/>
          </a:prstGeom>
          <a:noFill/>
          <a:ln w="9525" cap="flat" cmpd="sng">
            <a:solidFill>
              <a:srgbClr val="52525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Web-based </a:t>
            </a:r>
            <a:r>
              <a:rPr lang="en-US" sz="1600" b="0" i="0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automatic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generation of projects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Programmer focuses only on </a:t>
            </a:r>
            <a:r>
              <a:rPr lang="en-US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policy</a:t>
            </a:r>
            <a:r>
              <a:rPr lang="en-US" sz="1600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decision.</a:t>
            </a:r>
            <a:endParaRPr lang="en-US"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34200" y="1019339"/>
            <a:ext cx="1319212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Now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4249" y="1626495"/>
            <a:ext cx="3075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Manual</a:t>
            </a:r>
            <a:r>
              <a:rPr lang="zh-CN" altLang="en-U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odl</a:t>
            </a:r>
            <a:r>
              <a:rPr lang="en-U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programming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5884" y="2270142"/>
            <a:ext cx="3581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U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ow level, limited programming model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2637" y="3758251"/>
            <a:ext cx="16450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SzPct val="25000"/>
            </a:pPr>
            <a:r>
              <a:rPr lang="en-US" altLang="zh-C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aw data store</a:t>
            </a:r>
            <a:endParaRPr lang="en-US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28508" y="1560340"/>
            <a:ext cx="9439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SzPct val="25000"/>
            </a:pPr>
            <a:r>
              <a:rPr lang="en-US" dirty="0" err="1" smtClean="0">
                <a:latin typeface="Arial"/>
                <a:ea typeface="Arial"/>
                <a:cs typeface="Arial"/>
                <a:sym typeface="Arial"/>
              </a:rPr>
              <a:t>WebIDE</a:t>
            </a:r>
            <a:endParaRPr lang="en-US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01517" y="230852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SzPct val="25000"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Maple</a:t>
            </a:r>
            <a:endParaRPr lang="en-US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828508" y="4023756"/>
            <a:ext cx="6959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SzPct val="25000"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FAST</a:t>
            </a:r>
            <a:endParaRPr lang="en-US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51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5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3" grpId="0"/>
      <p:bldP spid="6" grpId="0"/>
      <p:bldP spid="7" grpId="0"/>
      <p:bldP spid="9" grpId="0"/>
      <p:bldP spid="10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>
                <a:latin typeface="Georgia" charset="0"/>
                <a:ea typeface="ＭＳ Ｐゴシック" charset="0"/>
                <a:cs typeface="ＭＳ Ｐゴシック" charset="0"/>
              </a:rPr>
              <a:t>Thank You</a:t>
            </a:r>
            <a:endParaRPr lang="en-US" dirty="0"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F64BDA-7C03-0348-A74F-EE75429B1384}" type="slidenum">
              <a:rPr lang="en-US" smtClean="0"/>
              <a:pPr>
                <a:defRPr/>
              </a:pPr>
              <a:t>9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1414"/>
            <a:ext cx="9144000" cy="608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itchFamily="-105" charset="0"/>
            <a:ea typeface="ＭＳ Ｐゴシック" pitchFamily="-105" charset="-128"/>
            <a:cs typeface="ＭＳ Ｐゴシック" pitchFamily="-105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itchFamily="-105" charset="0"/>
            <a:ea typeface="ＭＳ Ｐゴシック" pitchFamily="-105" charset="-128"/>
            <a:cs typeface="ＭＳ Ｐゴシック" pitchFamily="-105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dimacs-2011-12-08-template.pot</Template>
  <TotalTime>14723</TotalTime>
  <Words>681</Words>
  <Application>Microsoft Macintosh PowerPoint</Application>
  <PresentationFormat>On-screen Show (4:3)</PresentationFormat>
  <Paragraphs>158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Calibri</vt:lpstr>
      <vt:lpstr>Georgia</vt:lpstr>
      <vt:lpstr>Helvetica</vt:lpstr>
      <vt:lpstr>Helvetica Neue</vt:lpstr>
      <vt:lpstr>Helvetica Neue Light</vt:lpstr>
      <vt:lpstr>ＭＳ Ｐゴシック</vt:lpstr>
      <vt:lpstr>Verdana</vt:lpstr>
      <vt:lpstr>宋体</vt:lpstr>
      <vt:lpstr>Arial</vt:lpstr>
      <vt:lpstr>Blank Presentation</vt:lpstr>
      <vt:lpstr>Toward Super High-Level SDN Programming</vt:lpstr>
      <vt:lpstr>Challenges</vt:lpstr>
      <vt:lpstr>Our Solution(New SDN Programming Tools)</vt:lpstr>
      <vt:lpstr>WebIDE(Simple SDN programming environment)</vt:lpstr>
      <vt:lpstr>Maple(high-level, all-layer programming)</vt:lpstr>
      <vt:lpstr>FAST(automation function store)</vt:lpstr>
      <vt:lpstr>DEMO(Realizing Super SDN Programming using OpenFlow &amp; Bro)</vt:lpstr>
      <vt:lpstr>Summary</vt:lpstr>
      <vt:lpstr>Thank You</vt:lpstr>
    </vt:vector>
  </TitlesOfParts>
  <Manager/>
  <Company>Yale University</Company>
  <LinksUpToDate>false</LinksUpToDate>
  <SharedDoc>false</SharedDoc>
  <HyperlinkBase/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Yale FBO Communications</dc:title>
  <dc:subject/>
  <dc:creator>Patrick J. Lynch</dc:creator>
  <cp:keywords/>
  <dc:description/>
  <cp:lastModifiedBy>Microsoft Office User</cp:lastModifiedBy>
  <cp:revision>1170</cp:revision>
  <cp:lastPrinted>2011-12-21T04:26:34Z</cp:lastPrinted>
  <dcterms:modified xsi:type="dcterms:W3CDTF">2016-11-13T01:40:23Z</dcterms:modified>
  <cp:category/>
</cp:coreProperties>
</file>